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7"/>
  </p:notesMasterIdLst>
  <p:sldIdLst>
    <p:sldId id="257" r:id="rId3"/>
    <p:sldId id="279" r:id="rId4"/>
    <p:sldId id="280" r:id="rId5"/>
    <p:sldId id="282" r:id="rId6"/>
    <p:sldId id="283" r:id="rId7"/>
    <p:sldId id="284" r:id="rId8"/>
    <p:sldId id="285" r:id="rId9"/>
    <p:sldId id="281" r:id="rId10"/>
    <p:sldId id="286" r:id="rId11"/>
    <p:sldId id="287" r:id="rId12"/>
    <p:sldId id="288" r:id="rId13"/>
    <p:sldId id="289" r:id="rId14"/>
    <p:sldId id="304" r:id="rId15"/>
    <p:sldId id="266" r:id="rId16"/>
    <p:sldId id="267" r:id="rId17"/>
    <p:sldId id="268" r:id="rId18"/>
    <p:sldId id="269" r:id="rId19"/>
    <p:sldId id="270" r:id="rId20"/>
    <p:sldId id="273" r:id="rId21"/>
    <p:sldId id="290" r:id="rId22"/>
    <p:sldId id="291" r:id="rId23"/>
    <p:sldId id="292" r:id="rId24"/>
    <p:sldId id="293" r:id="rId25"/>
    <p:sldId id="294" r:id="rId26"/>
    <p:sldId id="295" r:id="rId27"/>
    <p:sldId id="299" r:id="rId28"/>
    <p:sldId id="296" r:id="rId29"/>
    <p:sldId id="297" r:id="rId30"/>
    <p:sldId id="300" r:id="rId31"/>
    <p:sldId id="303" r:id="rId32"/>
    <p:sldId id="301" r:id="rId33"/>
    <p:sldId id="302" r:id="rId34"/>
    <p:sldId id="277" r:id="rId35"/>
    <p:sldId id="298" r:id="rId3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03C649-3739-B687-B87D-C683D20EADA0}" name="da zhu" initials="" userId="S::daisuke.iwasa@usach.cl::a1f37868-62b2-488f-9f4d-2e2685700b8d" providerId="AD"/>
  <p188:author id="{51A7854A-323B-6D97-7526-00EF5A0DC386}" name="sebastian davila G" initials="sG" userId="7d382c6a5d4151c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p:restoredTop sz="94719"/>
  </p:normalViewPr>
  <p:slideViewPr>
    <p:cSldViewPr snapToGrid="0" snapToObjects="1">
      <p:cViewPr varScale="1">
        <p:scale>
          <a:sx n="152" d="100"/>
          <a:sy n="152" d="100"/>
        </p:scale>
        <p:origin x="3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D60F8-5D76-6A45-9C4D-BDFDF7CC89AA}" type="datetimeFigureOut">
              <a:rPr lang="es-CL" smtClean="0"/>
              <a:t>20-11-24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B52B8-0999-1D47-B93B-FCD614996099}" type="slidenum">
              <a:rPr lang="es-CL" smtClean="0"/>
              <a:t>‹Nº›</a:t>
            </a:fld>
            <a:endParaRPr lang="es-CL"/>
          </a:p>
        </p:txBody>
      </p:sp>
    </p:spTree>
    <p:extLst>
      <p:ext uri="{BB962C8B-B14F-4D97-AF65-F5344CB8AC3E}">
        <p14:creationId xmlns:p14="http://schemas.microsoft.com/office/powerpoint/2010/main" val="249483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BAB52B8-0999-1D47-B93B-FCD614996099}" type="slidenum">
              <a:rPr lang="es-CL" smtClean="0"/>
              <a:t>11</a:t>
            </a:fld>
            <a:endParaRPr lang="es-CL"/>
          </a:p>
        </p:txBody>
      </p:sp>
    </p:spTree>
    <p:extLst>
      <p:ext uri="{BB962C8B-B14F-4D97-AF65-F5344CB8AC3E}">
        <p14:creationId xmlns:p14="http://schemas.microsoft.com/office/powerpoint/2010/main" val="254120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E7F881-7E7A-42A2-AB03-4BD409C9967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5587CF48-1E17-42FC-9912-62FC8C701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730DC62-5284-444C-ADA0-E33F1D94A938}"/>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68DC41D3-73BB-40CA-A2A6-A7B810C9588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327C9B1-F270-4234-A2C8-B3F957488B51}"/>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67226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9E1C0B-4227-42F9-9CDD-F7FBC05A392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950B8B6-4996-4788-87C2-11064F30CFB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2B8CD7E-9594-4BC1-9549-A4D70A37EA65}"/>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44F6C718-751C-4BBD-B568-363D8A1C0F5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04483B6-E473-4EA8-89F7-6D352594510A}"/>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583522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AA4AAE6-179E-4285-B8B6-212DBE5C435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7CC598C-BD17-4123-B58B-168A82A8B71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E1F19BC-782F-4A3E-B7DF-D1BC4A510BDA}"/>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40F7B50B-52CD-4B4C-ADA0-57EFE19289F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7A5A239-CB30-472D-914D-307F1D0FF413}"/>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4068956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7451"/>
            <a:ext cx="12191998" cy="6912901"/>
          </a:xfrm>
          <a:prstGeom prst="rect">
            <a:avLst/>
          </a:prstGeom>
        </p:spPr>
      </p:pic>
    </p:spTree>
    <p:extLst>
      <p:ext uri="{BB962C8B-B14F-4D97-AF65-F5344CB8AC3E}">
        <p14:creationId xmlns:p14="http://schemas.microsoft.com/office/powerpoint/2010/main" val="1491346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DF9CF7-6F66-054D-98F8-0F234A10911E}"/>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L"/>
          </a:p>
        </p:txBody>
      </p:sp>
      <p:sp>
        <p:nvSpPr>
          <p:cNvPr id="3" name="Subtítulo 2">
            <a:extLst>
              <a:ext uri="{FF2B5EF4-FFF2-40B4-BE49-F238E27FC236}">
                <a16:creationId xmlns:a16="http://schemas.microsoft.com/office/drawing/2014/main" id="{674E0B04-634D-C743-A2AC-995D81BE8D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L"/>
          </a:p>
        </p:txBody>
      </p:sp>
      <p:sp>
        <p:nvSpPr>
          <p:cNvPr id="4" name="Marcador de fecha 3">
            <a:extLst>
              <a:ext uri="{FF2B5EF4-FFF2-40B4-BE49-F238E27FC236}">
                <a16:creationId xmlns:a16="http://schemas.microsoft.com/office/drawing/2014/main" id="{A53C37CF-67D0-104D-BF32-63E5BF969283}"/>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5D9798C9-8676-0B41-92E3-05211563F90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A08F2E5-26A5-0C45-B924-223486A7ED2E}"/>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2065463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8CDDC-2364-F646-BE5E-0C14EEDFA1E1}"/>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C7B57612-F252-824C-8C6C-1B711BF4EEF6}"/>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F19FE806-DCCA-0345-8849-5AB27C0519E3}"/>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528097E5-9B1C-B548-A703-4B5F6C33514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889015F-5F06-7E45-8B6B-D402CA2AF838}"/>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322828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34B47C-25AF-B349-B6C9-EF8FC21C4B32}"/>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EE16E1D3-31DB-7D42-B45B-9C4E11CCC2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5C303F42-98DC-6C40-95EC-D87824B48E14}"/>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462B9517-3F0B-EC4A-8EA8-34912021CEA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8C95985-731E-2B4B-AC24-E51AF8585670}"/>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272143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CF2FF-EDF9-0047-BE55-6B705A57AFB2}"/>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AFA51CE6-72A7-7240-A0E3-ED880E0D3B13}"/>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contenido 3">
            <a:extLst>
              <a:ext uri="{FF2B5EF4-FFF2-40B4-BE49-F238E27FC236}">
                <a16:creationId xmlns:a16="http://schemas.microsoft.com/office/drawing/2014/main" id="{1EBC62D3-C6B9-164B-8A7F-0BE22F2DB69D}"/>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5" name="Marcador de fecha 4">
            <a:extLst>
              <a:ext uri="{FF2B5EF4-FFF2-40B4-BE49-F238E27FC236}">
                <a16:creationId xmlns:a16="http://schemas.microsoft.com/office/drawing/2014/main" id="{96116DD8-D249-EE47-A182-4FE53317D777}"/>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881398FE-F199-804B-9110-2121E0066D6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F48AB4A9-0403-6A40-A784-2B88654CBCA7}"/>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191322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E979E6-2584-7941-859F-CCDAA3084F28}"/>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EF63F72D-0059-0240-AB3F-6BCE566B6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918A09E-7E2B-8E4C-A908-BA8C90314F0A}"/>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5" name="Marcador de texto 4">
            <a:extLst>
              <a:ext uri="{FF2B5EF4-FFF2-40B4-BE49-F238E27FC236}">
                <a16:creationId xmlns:a16="http://schemas.microsoft.com/office/drawing/2014/main" id="{98F27A18-E047-0749-AF16-01534901A7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AC8C5ED6-1D34-7047-AA50-45B7016149FB}"/>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7" name="Marcador de fecha 6">
            <a:extLst>
              <a:ext uri="{FF2B5EF4-FFF2-40B4-BE49-F238E27FC236}">
                <a16:creationId xmlns:a16="http://schemas.microsoft.com/office/drawing/2014/main" id="{F9DB9A75-33FC-1941-BDDD-4219DC3C9BE0}"/>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8" name="Marcador de pie de página 7">
            <a:extLst>
              <a:ext uri="{FF2B5EF4-FFF2-40B4-BE49-F238E27FC236}">
                <a16:creationId xmlns:a16="http://schemas.microsoft.com/office/drawing/2014/main" id="{7B091A54-B7CF-5A47-8DC3-59913657895D}"/>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528E158F-7CE7-104F-B3EE-DF171B7DDDA5}"/>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287552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6555B-BC4B-9F47-B9A0-BF126194178B}"/>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fecha 2">
            <a:extLst>
              <a:ext uri="{FF2B5EF4-FFF2-40B4-BE49-F238E27FC236}">
                <a16:creationId xmlns:a16="http://schemas.microsoft.com/office/drawing/2014/main" id="{85005E2F-78D1-9941-95E0-DEDFDE2CAFEF}"/>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4" name="Marcador de pie de página 3">
            <a:extLst>
              <a:ext uri="{FF2B5EF4-FFF2-40B4-BE49-F238E27FC236}">
                <a16:creationId xmlns:a16="http://schemas.microsoft.com/office/drawing/2014/main" id="{EA537C24-F204-B949-9958-536172934D10}"/>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D255C051-F3AC-A841-AA92-C048A9873378}"/>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2993518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A687E6-1053-FD4F-B346-5B69CC5C7359}"/>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3" name="Marcador de pie de página 2">
            <a:extLst>
              <a:ext uri="{FF2B5EF4-FFF2-40B4-BE49-F238E27FC236}">
                <a16:creationId xmlns:a16="http://schemas.microsoft.com/office/drawing/2014/main" id="{C67E3E83-69B3-C946-B8D9-81C00F78C0DE}"/>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627ABDB2-8FC3-E145-9173-C936CD342BA0}"/>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66187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E9CBD0-F9A8-4F7C-A78D-FE553BE33677}"/>
              </a:ext>
            </a:extLst>
          </p:cNvPr>
          <p:cNvSpPr>
            <a:spLocks noGrp="1"/>
          </p:cNvSpPr>
          <p:nvPr>
            <p:ph type="title"/>
          </p:nvPr>
        </p:nvSpPr>
        <p:spPr/>
        <p:txBody>
          <a:body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1F8AEE33-0300-435E-A58D-1179A29E8D90}"/>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97E4DB8-5C37-473E-9CF3-F398156E0252}"/>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5F94AE8F-F369-4771-9FEC-EF42247F3D3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41C747E-8B93-4D09-B302-F17624C3E23C}"/>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71860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32CF5-4000-1F41-B68B-1BFD5DB8B4E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F6ACC959-333A-6744-9A12-BC02AA713A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texto 3">
            <a:extLst>
              <a:ext uri="{FF2B5EF4-FFF2-40B4-BE49-F238E27FC236}">
                <a16:creationId xmlns:a16="http://schemas.microsoft.com/office/drawing/2014/main" id="{E5B207A5-BF06-B64F-A6F8-83023455F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AA044C3-70CA-C64E-B7DC-19C91DCD6C20}"/>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F1E8870F-E31A-414D-989B-B9CA4A0C2AF4}"/>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B37A9CE-B793-E743-9195-E939563260EB}"/>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1618037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E9A90-C190-A048-88FF-DD36EC613D8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L"/>
          </a:p>
        </p:txBody>
      </p:sp>
      <p:sp>
        <p:nvSpPr>
          <p:cNvPr id="3" name="Marcador de posición de imagen 2">
            <a:extLst>
              <a:ext uri="{FF2B5EF4-FFF2-40B4-BE49-F238E27FC236}">
                <a16:creationId xmlns:a16="http://schemas.microsoft.com/office/drawing/2014/main" id="{177E14FB-25C2-4341-BAC5-B31EBB12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F900A6A-696B-7344-896D-598C1D578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529C7F6-1A69-F54E-9DBB-E549E66F911D}"/>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E9631E45-3928-124C-8F25-E5D7D546DA8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1F6EDFC-D0E8-3646-A0BB-EE83F78A1AA5}"/>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1791756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1B03E-04CD-3146-9323-359C477C350C}"/>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texto vertical 2">
            <a:extLst>
              <a:ext uri="{FF2B5EF4-FFF2-40B4-BE49-F238E27FC236}">
                <a16:creationId xmlns:a16="http://schemas.microsoft.com/office/drawing/2014/main" id="{8E8B243C-0813-C54C-9416-8C5183312C65}"/>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8A462910-29A6-324E-9955-315D6CBE470A}"/>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4B682EB6-C024-7946-92DD-25A427FF73B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68027C5-2F21-D349-AEF6-5003F53CAB34}"/>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775387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C74D8E-BFF8-0D45-9225-1E92E9F901A3}"/>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L"/>
          </a:p>
        </p:txBody>
      </p:sp>
      <p:sp>
        <p:nvSpPr>
          <p:cNvPr id="3" name="Marcador de texto vertical 2">
            <a:extLst>
              <a:ext uri="{FF2B5EF4-FFF2-40B4-BE49-F238E27FC236}">
                <a16:creationId xmlns:a16="http://schemas.microsoft.com/office/drawing/2014/main" id="{2D44FDCE-B976-364A-A776-B8D03B783457}"/>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0AC374F2-9E5D-5D4A-880A-B66001FC72CF}"/>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DE913ADA-CE51-D34D-84CA-461BB1646D8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44A22CB-A67E-7C4A-852C-656CA1BC58A7}"/>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96475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7451"/>
            <a:ext cx="12191998" cy="6912901"/>
          </a:xfrm>
          <a:prstGeom prst="rect">
            <a:avLst/>
          </a:prstGeom>
        </p:spPr>
      </p:pic>
    </p:spTree>
    <p:extLst>
      <p:ext uri="{BB962C8B-B14F-4D97-AF65-F5344CB8AC3E}">
        <p14:creationId xmlns:p14="http://schemas.microsoft.com/office/powerpoint/2010/main" val="236559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31033-3742-49CE-A9A2-C42BD60D610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A6BF2FA-3B6D-40ED-8F22-4CE59FBE54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DF931EC-EDD5-4196-9F0F-DC03EFE8C669}"/>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1071CBDF-8031-4F53-9181-606BDF55AB9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C15D10E-7D4F-40E8-82F5-CEAB8A834E52}"/>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198863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95294-4072-490D-A039-5D818BAEAAB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0000E41-75FC-49A6-8073-492BC29E626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D4E1D932-5A65-498C-AFFA-67FD471E801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AE2D37AE-A57E-446F-B245-B1F4B92BFFE8}"/>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E1725711-AE8C-4D43-8E8D-3F7FDFBAD34B}"/>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B1DEDF7-CD02-49B8-886B-B4F14D92CF3D}"/>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295172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D8371-41DA-4FB9-9EAA-6587FBF53B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501CC30-E837-49FE-9147-6F1FE2CFB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8B115255-0D14-427D-9E50-B901847735C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AE442614-286F-4437-9A74-0367ECFF63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59C9F7DD-EB33-48AC-B40F-2790B52446F5}"/>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2E398B42-788C-426B-BC79-1C69A0A776F5}"/>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8" name="Marcador de pie de página 7">
            <a:extLst>
              <a:ext uri="{FF2B5EF4-FFF2-40B4-BE49-F238E27FC236}">
                <a16:creationId xmlns:a16="http://schemas.microsoft.com/office/drawing/2014/main" id="{79F5E8FE-5B69-450E-BDA4-BE7AB925B1C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A9B5E24D-2EA5-45FA-9223-38A1AAD9243B}"/>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51868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28E71-317B-4D96-9353-A39A49E923A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84BD1B7-D5BE-4916-9029-9B72BFAB9F8F}"/>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4" name="Marcador de pie de página 3">
            <a:extLst>
              <a:ext uri="{FF2B5EF4-FFF2-40B4-BE49-F238E27FC236}">
                <a16:creationId xmlns:a16="http://schemas.microsoft.com/office/drawing/2014/main" id="{88878411-3DD4-413F-A3BC-C0BF18B31BB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E6537CA-DF42-44FD-AEE1-39D89D6C4823}"/>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3855754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7FDC410-F9E2-42E1-B29F-D27075EFFE65}"/>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3" name="Marcador de pie de página 2">
            <a:extLst>
              <a:ext uri="{FF2B5EF4-FFF2-40B4-BE49-F238E27FC236}">
                <a16:creationId xmlns:a16="http://schemas.microsoft.com/office/drawing/2014/main" id="{CA14E991-545A-41DE-B216-60119D82E925}"/>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E666BED-267C-4EBE-BBDE-F1A1828130EB}"/>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68408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47E7AD-0239-4D71-8522-DD60718C9C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BDE8EE7-FEE1-43AB-9A99-2959550B7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7DBD5AA3-D103-4A9F-BBDD-5D708449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5C27D2E7-3EC8-405E-9DAE-C14306EC4196}"/>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6F4DDD23-5A21-4EAA-88C7-B889C2C79DDD}"/>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E5035A4B-DC69-47ED-BD59-047D3D59B534}"/>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878181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4379-0B94-4277-8EAA-756F239E7A2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C0C329CD-10AE-4DCA-8856-D27A044DF4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8C03C0D1-F85D-4DA9-BDDE-A63E39145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5222B7E-BB18-4169-BD2E-BF5A2CE1FD04}"/>
              </a:ext>
            </a:extLst>
          </p:cNvPr>
          <p:cNvSpPr>
            <a:spLocks noGrp="1"/>
          </p:cNvSpPr>
          <p:nvPr>
            <p:ph type="dt" sz="half" idx="10"/>
          </p:nvPr>
        </p:nvSpPr>
        <p:spPr/>
        <p:txBody>
          <a:bodyPr/>
          <a:lstStyle/>
          <a:p>
            <a:fld id="{7315C47C-3DDD-4168-A2CA-6BB569EC1DBF}" type="datetimeFigureOut">
              <a:rPr lang="es-CL" smtClean="0"/>
              <a:t>20-11-24</a:t>
            </a:fld>
            <a:endParaRPr lang="es-CL"/>
          </a:p>
        </p:txBody>
      </p:sp>
      <p:sp>
        <p:nvSpPr>
          <p:cNvPr id="6" name="Marcador de pie de página 5">
            <a:extLst>
              <a:ext uri="{FF2B5EF4-FFF2-40B4-BE49-F238E27FC236}">
                <a16:creationId xmlns:a16="http://schemas.microsoft.com/office/drawing/2014/main" id="{CE397AEE-F322-4769-8DD6-26D8E4560FFD}"/>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757039A-8640-4D2D-8ED7-F816216D544F}"/>
              </a:ext>
            </a:extLst>
          </p:cNvPr>
          <p:cNvSpPr>
            <a:spLocks noGrp="1"/>
          </p:cNvSpPr>
          <p:nvPr>
            <p:ph type="sldNum" sz="quarter" idx="12"/>
          </p:nvPr>
        </p:nvSpPr>
        <p:spPr/>
        <p:txBody>
          <a:bodyPr/>
          <a:lstStyle/>
          <a:p>
            <a:fld id="{C7916C66-CE7D-49F9-91E1-02E5E62A1EEA}" type="slidenum">
              <a:rPr lang="es-CL" smtClean="0"/>
              <a:t>‹Nº›</a:t>
            </a:fld>
            <a:endParaRPr lang="es-CL"/>
          </a:p>
        </p:txBody>
      </p:sp>
    </p:spTree>
    <p:extLst>
      <p:ext uri="{BB962C8B-B14F-4D97-AF65-F5344CB8AC3E}">
        <p14:creationId xmlns:p14="http://schemas.microsoft.com/office/powerpoint/2010/main" val="411777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0C3137-72D4-4BE4-9F8B-299C1F721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15A72AB-47CE-4F41-B378-05B8CAF83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EC61EC6-802B-4783-ACA1-3C6524782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A08A8810-A4CE-4993-8840-D90A3489C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ABC1A242-4392-40BC-9DBB-B6B36179C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16C66-CE7D-49F9-91E1-02E5E62A1EEA}" type="slidenum">
              <a:rPr lang="es-CL" smtClean="0"/>
              <a:t>‹Nº›</a:t>
            </a:fld>
            <a:endParaRPr lang="es-CL"/>
          </a:p>
        </p:txBody>
      </p:sp>
    </p:spTree>
    <p:extLst>
      <p:ext uri="{BB962C8B-B14F-4D97-AF65-F5344CB8AC3E}">
        <p14:creationId xmlns:p14="http://schemas.microsoft.com/office/powerpoint/2010/main" val="2190414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E41CA3-8D92-1C4F-980D-0362C833D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49BF8598-311B-8640-9212-C19431441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1113AAA7-0FBC-AB4E-808B-650577A05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5C47C-3DDD-4168-A2CA-6BB569EC1DBF}" type="datetimeFigureOut">
              <a:rPr lang="es-CL" smtClean="0"/>
              <a:t>20-11-24</a:t>
            </a:fld>
            <a:endParaRPr lang="es-CL"/>
          </a:p>
        </p:txBody>
      </p:sp>
      <p:sp>
        <p:nvSpPr>
          <p:cNvPr id="5" name="Marcador de pie de página 4">
            <a:extLst>
              <a:ext uri="{FF2B5EF4-FFF2-40B4-BE49-F238E27FC236}">
                <a16:creationId xmlns:a16="http://schemas.microsoft.com/office/drawing/2014/main" id="{9E70EABB-8162-2C49-8AE9-C81B7DBAC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DEB21562-F758-B645-9D7B-BAE18886E2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16C66-CE7D-49F9-91E1-02E5E62A1EEA}" type="slidenum">
              <a:rPr lang="es-CL" smtClean="0"/>
              <a:t>‹Nº›</a:t>
            </a:fld>
            <a:endParaRPr lang="es-CL"/>
          </a:p>
        </p:txBody>
      </p:sp>
    </p:spTree>
    <p:extLst>
      <p:ext uri="{BB962C8B-B14F-4D97-AF65-F5344CB8AC3E}">
        <p14:creationId xmlns:p14="http://schemas.microsoft.com/office/powerpoint/2010/main" val="34352571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28.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29.svg"/></Relationships>
</file>

<file path=ppt/slides/_rels/slide3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4.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78.png"/><Relationship Id="rId5" Type="http://schemas.openxmlformats.org/officeDocument/2006/relationships/image" Target="../media/image39.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 Id="rId1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svg"/><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67;p1">
            <a:extLst>
              <a:ext uri="{FF2B5EF4-FFF2-40B4-BE49-F238E27FC236}">
                <a16:creationId xmlns:a16="http://schemas.microsoft.com/office/drawing/2014/main" id="{A015E6C3-60B4-C715-1F2A-52917FA3B2D2}"/>
              </a:ext>
            </a:extLst>
          </p:cNvPr>
          <p:cNvSpPr txBox="1"/>
          <p:nvPr/>
        </p:nvSpPr>
        <p:spPr>
          <a:xfrm>
            <a:off x="1871346" y="3568700"/>
            <a:ext cx="8651632"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i="0" u="none" strike="noStrike" cap="none" dirty="0">
                <a:solidFill>
                  <a:schemeClr val="lt1"/>
                </a:solidFill>
                <a:latin typeface="Calibri"/>
                <a:ea typeface="Calibri"/>
                <a:cs typeface="Calibri"/>
                <a:sym typeface="Calibri"/>
              </a:rPr>
              <a:t>Automatización de Planificación de Producción Aplicado a Líneas de Producción de Fábrica</a:t>
            </a:r>
            <a:endParaRPr sz="20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aphicFrame>
        <p:nvGraphicFramePr>
          <p:cNvPr id="3" name="Tabla 2">
            <a:extLst>
              <a:ext uri="{FF2B5EF4-FFF2-40B4-BE49-F238E27FC236}">
                <a16:creationId xmlns:a16="http://schemas.microsoft.com/office/drawing/2014/main" id="{0F9B3078-AF18-9C86-C1E7-CB4C4CFB79DB}"/>
              </a:ext>
            </a:extLst>
          </p:cNvPr>
          <p:cNvGraphicFramePr>
            <a:graphicFrameLocks noGrp="1"/>
          </p:cNvGraphicFramePr>
          <p:nvPr/>
        </p:nvGraphicFramePr>
        <p:xfrm>
          <a:off x="-4146550" y="-2540000"/>
          <a:ext cx="1381040" cy="4351360"/>
        </p:xfrm>
        <a:graphic>
          <a:graphicData uri="http://schemas.openxmlformats.org/drawingml/2006/table">
            <a:tbl>
              <a:tblPr>
                <a:tableStyleId>{5C22544A-7EE6-4342-B048-85BDC9FD1C3A}</a:tableStyleId>
              </a:tblPr>
              <a:tblGrid>
                <a:gridCol w="276208">
                  <a:extLst>
                    <a:ext uri="{9D8B030D-6E8A-4147-A177-3AD203B41FA5}">
                      <a16:colId xmlns:a16="http://schemas.microsoft.com/office/drawing/2014/main" val="3158641524"/>
                    </a:ext>
                  </a:extLst>
                </a:gridCol>
                <a:gridCol w="276208">
                  <a:extLst>
                    <a:ext uri="{9D8B030D-6E8A-4147-A177-3AD203B41FA5}">
                      <a16:colId xmlns:a16="http://schemas.microsoft.com/office/drawing/2014/main" val="3325120616"/>
                    </a:ext>
                  </a:extLst>
                </a:gridCol>
                <a:gridCol w="276208">
                  <a:extLst>
                    <a:ext uri="{9D8B030D-6E8A-4147-A177-3AD203B41FA5}">
                      <a16:colId xmlns:a16="http://schemas.microsoft.com/office/drawing/2014/main" val="3399039589"/>
                    </a:ext>
                  </a:extLst>
                </a:gridCol>
                <a:gridCol w="276208">
                  <a:extLst>
                    <a:ext uri="{9D8B030D-6E8A-4147-A177-3AD203B41FA5}">
                      <a16:colId xmlns:a16="http://schemas.microsoft.com/office/drawing/2014/main" val="4078261380"/>
                    </a:ext>
                  </a:extLst>
                </a:gridCol>
                <a:gridCol w="276208">
                  <a:extLst>
                    <a:ext uri="{9D8B030D-6E8A-4147-A177-3AD203B41FA5}">
                      <a16:colId xmlns:a16="http://schemas.microsoft.com/office/drawing/2014/main" val="3915002435"/>
                    </a:ext>
                  </a:extLst>
                </a:gridCol>
              </a:tblGrid>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9484883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91345198"/>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863538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36093698"/>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58374665"/>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447879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2332956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5553207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0656595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849644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9965253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0547611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5638378"/>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5050276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0243444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9401064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1698326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5754869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390589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CL" sz="400" u="none" strike="noStrike">
                          <a:effectLst/>
                        </a:rPr>
                        <a:t>no</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29894376"/>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44585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672733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56314514"/>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7533585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0780574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si</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2972251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1581047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8176234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2098491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8558526"/>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8213481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72074625"/>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0876598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4723556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71845584"/>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5865715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0318355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6613685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6709286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9094246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no</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200518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5724500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5769585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13301927"/>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2963761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8131529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4659302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CL" sz="400" u="none" strike="noStrike">
                          <a:effectLst/>
                        </a:rPr>
                        <a:t>si</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8922167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56960991"/>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63079054"/>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47832135"/>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70796668"/>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3343828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7157346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521373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1033590"/>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9703170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87264099"/>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46918296"/>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7858128"/>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6254580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94740273"/>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73113292"/>
                  </a:ext>
                </a:extLst>
              </a:tr>
              <a:tr h="67990">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a:effectLst/>
                        </a:rPr>
                        <a:t> </a:t>
                      </a:r>
                      <a:endParaRPr lang="es-CL"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s-CL" sz="400" u="none" strike="noStrike" dirty="0">
                          <a:effectLst/>
                        </a:rPr>
                        <a:t> </a:t>
                      </a:r>
                      <a:endParaRPr lang="es-CL" sz="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98865686"/>
                  </a:ext>
                </a:extLst>
              </a:tr>
            </a:tbl>
          </a:graphicData>
        </a:graphic>
      </p:graphicFrame>
      <p:sp>
        <p:nvSpPr>
          <p:cNvPr id="4" name="Elipse 3">
            <a:extLst>
              <a:ext uri="{FF2B5EF4-FFF2-40B4-BE49-F238E27FC236}">
                <a16:creationId xmlns:a16="http://schemas.microsoft.com/office/drawing/2014/main" id="{07DD7B0A-892F-0548-A5B9-23C2F65A3E92}"/>
              </a:ext>
            </a:extLst>
          </p:cNvPr>
          <p:cNvSpPr/>
          <p:nvPr/>
        </p:nvSpPr>
        <p:spPr>
          <a:xfrm>
            <a:off x="14446250" y="-2400300"/>
            <a:ext cx="1498600" cy="774700"/>
          </a:xfrm>
          <a:prstGeom prst="ellipse">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s-MX" sz="1100" b="1">
                <a:solidFill>
                  <a:schemeClr val="tx1"/>
                </a:solidFill>
              </a:rPr>
              <a:t>Inicio proceso de linea</a:t>
            </a:r>
            <a:endParaRPr lang="es-MX" sz="1100" b="0">
              <a:ln>
                <a:solidFill>
                  <a:schemeClr val="tx1"/>
                </a:solidFill>
              </a:ln>
              <a:solidFill>
                <a:schemeClr val="tx1"/>
              </a:solidFill>
            </a:endParaRPr>
          </a:p>
        </p:txBody>
      </p:sp>
      <p:cxnSp>
        <p:nvCxnSpPr>
          <p:cNvPr id="5" name="Conector recto de flecha 4">
            <a:extLst>
              <a:ext uri="{FF2B5EF4-FFF2-40B4-BE49-F238E27FC236}">
                <a16:creationId xmlns:a16="http://schemas.microsoft.com/office/drawing/2014/main" id="{D57CFFFC-E368-E345-89B9-F5EF28145EBF}"/>
              </a:ext>
            </a:extLst>
          </p:cNvPr>
          <p:cNvCxnSpPr>
            <a:cxnSpLocks/>
          </p:cNvCxnSpPr>
          <p:nvPr/>
        </p:nvCxnSpPr>
        <p:spPr>
          <a:xfrm>
            <a:off x="15195550" y="-1625600"/>
            <a:ext cx="0" cy="355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FD3D2311-B22B-C341-84CD-1AAFFC4C0F2C}"/>
              </a:ext>
            </a:extLst>
          </p:cNvPr>
          <p:cNvSpPr/>
          <p:nvPr/>
        </p:nvSpPr>
        <p:spPr>
          <a:xfrm>
            <a:off x="14217650" y="-1270000"/>
            <a:ext cx="1955800" cy="660400"/>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100" b="1" baseline="0">
                <a:solidFill>
                  <a:schemeClr val="tx1"/>
                </a:solidFill>
              </a:rPr>
              <a:t>PP de arranque</a:t>
            </a:r>
            <a:endParaRPr lang="es-MX" sz="1100" b="0">
              <a:ln>
                <a:solidFill>
                  <a:schemeClr val="tx1"/>
                </a:solidFill>
              </a:ln>
              <a:noFill/>
            </a:endParaRPr>
          </a:p>
        </p:txBody>
      </p:sp>
      <p:cxnSp>
        <p:nvCxnSpPr>
          <p:cNvPr id="7" name="Conector recto de flecha 6">
            <a:extLst>
              <a:ext uri="{FF2B5EF4-FFF2-40B4-BE49-F238E27FC236}">
                <a16:creationId xmlns:a16="http://schemas.microsoft.com/office/drawing/2014/main" id="{4E330686-3581-864C-908B-0039DD36D99E}"/>
              </a:ext>
            </a:extLst>
          </p:cNvPr>
          <p:cNvCxnSpPr/>
          <p:nvPr/>
        </p:nvCxnSpPr>
        <p:spPr>
          <a:xfrm>
            <a:off x="15195550" y="-6096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CE8071EA-7519-0647-A9A6-35950A74FB56}"/>
              </a:ext>
            </a:extLst>
          </p:cNvPr>
          <p:cNvSpPr/>
          <p:nvPr/>
        </p:nvSpPr>
        <p:spPr>
          <a:xfrm>
            <a:off x="14217650" y="-152400"/>
            <a:ext cx="1955800" cy="660400"/>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100" b="1" baseline="0">
                <a:solidFill>
                  <a:schemeClr val="tx1"/>
                </a:solidFill>
              </a:rPr>
              <a:t>Producción</a:t>
            </a:r>
            <a:endParaRPr lang="es-MX" sz="1100" b="0">
              <a:ln>
                <a:solidFill>
                  <a:schemeClr val="tx1"/>
                </a:solidFill>
              </a:ln>
              <a:noFill/>
            </a:endParaRPr>
          </a:p>
        </p:txBody>
      </p:sp>
      <p:sp>
        <p:nvSpPr>
          <p:cNvPr id="9" name="Rombo 8">
            <a:extLst>
              <a:ext uri="{FF2B5EF4-FFF2-40B4-BE49-F238E27FC236}">
                <a16:creationId xmlns:a16="http://schemas.microsoft.com/office/drawing/2014/main" id="{66B4B6BD-7CF9-2A43-AC46-439EBB461F86}"/>
              </a:ext>
            </a:extLst>
          </p:cNvPr>
          <p:cNvSpPr/>
          <p:nvPr/>
        </p:nvSpPr>
        <p:spPr>
          <a:xfrm>
            <a:off x="14179550" y="787400"/>
            <a:ext cx="2044700" cy="1816100"/>
          </a:xfrm>
          <a:prstGeom prst="diamond">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s-MX" sz="1100" b="1">
                <a:solidFill>
                  <a:schemeClr val="tx1"/>
                </a:solidFill>
              </a:rPr>
              <a:t>¿Esta línea tiene PP L/M programada?</a:t>
            </a:r>
            <a:endParaRPr lang="es-MX" sz="1100">
              <a:ln>
                <a:solidFill>
                  <a:schemeClr val="tx1"/>
                </a:solidFill>
              </a:ln>
              <a:solidFill>
                <a:schemeClr val="tx1"/>
              </a:solidFill>
            </a:endParaRPr>
          </a:p>
        </p:txBody>
      </p:sp>
      <p:cxnSp>
        <p:nvCxnSpPr>
          <p:cNvPr id="10" name="Conector recto de flecha 9">
            <a:extLst>
              <a:ext uri="{FF2B5EF4-FFF2-40B4-BE49-F238E27FC236}">
                <a16:creationId xmlns:a16="http://schemas.microsoft.com/office/drawing/2014/main" id="{5110FF4C-2BBF-1140-B609-6B742890491D}"/>
              </a:ext>
            </a:extLst>
          </p:cNvPr>
          <p:cNvCxnSpPr/>
          <p:nvPr/>
        </p:nvCxnSpPr>
        <p:spPr>
          <a:xfrm>
            <a:off x="15195550" y="508000"/>
            <a:ext cx="6350" cy="279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E3C09A0-FBED-2C41-A580-CFA42CF2F4A6}"/>
              </a:ext>
            </a:extLst>
          </p:cNvPr>
          <p:cNvCxnSpPr/>
          <p:nvPr/>
        </p:nvCxnSpPr>
        <p:spPr>
          <a:xfrm flipH="1">
            <a:off x="15195550" y="2603500"/>
            <a:ext cx="6350" cy="304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F0FE92FC-8E30-F943-8B2B-22213843D580}"/>
              </a:ext>
            </a:extLst>
          </p:cNvPr>
          <p:cNvSpPr/>
          <p:nvPr/>
        </p:nvSpPr>
        <p:spPr>
          <a:xfrm>
            <a:off x="14217650" y="2908300"/>
            <a:ext cx="1955800" cy="660400"/>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100" b="1" baseline="0">
                <a:solidFill>
                  <a:schemeClr val="tx1"/>
                </a:solidFill>
              </a:rPr>
              <a:t>PP de L/M programada</a:t>
            </a:r>
            <a:endParaRPr lang="es-MX" sz="1100" b="0">
              <a:ln>
                <a:solidFill>
                  <a:schemeClr val="tx1"/>
                </a:solidFill>
              </a:ln>
              <a:noFill/>
            </a:endParaRPr>
          </a:p>
        </p:txBody>
      </p:sp>
      <p:sp>
        <p:nvSpPr>
          <p:cNvPr id="13" name="Rectángulo 12">
            <a:extLst>
              <a:ext uri="{FF2B5EF4-FFF2-40B4-BE49-F238E27FC236}">
                <a16:creationId xmlns:a16="http://schemas.microsoft.com/office/drawing/2014/main" id="{69851092-1336-8A41-A047-DBFACD33701E}"/>
              </a:ext>
            </a:extLst>
          </p:cNvPr>
          <p:cNvSpPr/>
          <p:nvPr/>
        </p:nvSpPr>
        <p:spPr>
          <a:xfrm>
            <a:off x="14217650" y="3975100"/>
            <a:ext cx="1955800" cy="660400"/>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100" b="1" baseline="0">
                <a:solidFill>
                  <a:schemeClr val="tx1"/>
                </a:solidFill>
              </a:rPr>
              <a:t>Producción</a:t>
            </a:r>
            <a:endParaRPr lang="es-MX" sz="1100" b="0">
              <a:ln>
                <a:solidFill>
                  <a:schemeClr val="tx1"/>
                </a:solidFill>
              </a:ln>
              <a:noFill/>
            </a:endParaRPr>
          </a:p>
        </p:txBody>
      </p:sp>
      <p:cxnSp>
        <p:nvCxnSpPr>
          <p:cNvPr id="14" name="Conector recto de flecha 13">
            <a:extLst>
              <a:ext uri="{FF2B5EF4-FFF2-40B4-BE49-F238E27FC236}">
                <a16:creationId xmlns:a16="http://schemas.microsoft.com/office/drawing/2014/main" id="{028DA99F-9479-A241-8AE9-40A91A774EC1}"/>
              </a:ext>
            </a:extLst>
          </p:cNvPr>
          <p:cNvCxnSpPr/>
          <p:nvPr/>
        </p:nvCxnSpPr>
        <p:spPr>
          <a:xfrm>
            <a:off x="15195550" y="3568700"/>
            <a:ext cx="0" cy="406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198F934F-06BB-414A-8179-FBDF1715B498}"/>
              </a:ext>
            </a:extLst>
          </p:cNvPr>
          <p:cNvCxnSpPr>
            <a:cxnSpLocks/>
          </p:cNvCxnSpPr>
          <p:nvPr/>
        </p:nvCxnSpPr>
        <p:spPr>
          <a:xfrm flipH="1">
            <a:off x="16173450" y="1695450"/>
            <a:ext cx="50800" cy="2609850"/>
          </a:xfrm>
          <a:prstGeom prst="bentConnector3">
            <a:avLst>
              <a:gd name="adj1" fmla="val -1625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ombo 15">
            <a:extLst>
              <a:ext uri="{FF2B5EF4-FFF2-40B4-BE49-F238E27FC236}">
                <a16:creationId xmlns:a16="http://schemas.microsoft.com/office/drawing/2014/main" id="{EE40949C-BB60-4E49-BD7D-E0DC2F101AA2}"/>
              </a:ext>
            </a:extLst>
          </p:cNvPr>
          <p:cNvSpPr/>
          <p:nvPr/>
        </p:nvSpPr>
        <p:spPr>
          <a:xfrm>
            <a:off x="14052550" y="4991100"/>
            <a:ext cx="2286000" cy="2057400"/>
          </a:xfrm>
          <a:prstGeom prst="diamond">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s-MX" sz="1100" b="1">
                <a:solidFill>
                  <a:schemeClr val="tx1"/>
                </a:solidFill>
              </a:rPr>
              <a:t>¿Es el último tipo producto que la línea que puede producir? </a:t>
            </a:r>
            <a:endParaRPr lang="es-MX" sz="1100">
              <a:ln>
                <a:solidFill>
                  <a:schemeClr val="tx1"/>
                </a:solidFill>
              </a:ln>
              <a:solidFill>
                <a:schemeClr val="tx1"/>
              </a:solidFill>
            </a:endParaRPr>
          </a:p>
        </p:txBody>
      </p:sp>
      <p:cxnSp>
        <p:nvCxnSpPr>
          <p:cNvPr id="17" name="Conector recto de flecha 16">
            <a:extLst>
              <a:ext uri="{FF2B5EF4-FFF2-40B4-BE49-F238E27FC236}">
                <a16:creationId xmlns:a16="http://schemas.microsoft.com/office/drawing/2014/main" id="{4B1EBAC2-A116-1F46-8593-2D41938EC508}"/>
              </a:ext>
            </a:extLst>
          </p:cNvPr>
          <p:cNvCxnSpPr/>
          <p:nvPr/>
        </p:nvCxnSpPr>
        <p:spPr>
          <a:xfrm>
            <a:off x="15195550" y="4635500"/>
            <a:ext cx="0" cy="355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F23D22C7-B842-734D-B60A-99C71B33E3C8}"/>
              </a:ext>
            </a:extLst>
          </p:cNvPr>
          <p:cNvSpPr/>
          <p:nvPr/>
        </p:nvSpPr>
        <p:spPr>
          <a:xfrm>
            <a:off x="14217650" y="7480300"/>
            <a:ext cx="1955800" cy="660400"/>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100" b="1" baseline="0">
                <a:solidFill>
                  <a:schemeClr val="tx1"/>
                </a:solidFill>
              </a:rPr>
              <a:t>PP de cierre</a:t>
            </a:r>
            <a:endParaRPr lang="es-MX" sz="1100" b="0">
              <a:ln>
                <a:solidFill>
                  <a:schemeClr val="tx1"/>
                </a:solidFill>
              </a:ln>
              <a:noFill/>
            </a:endParaRPr>
          </a:p>
        </p:txBody>
      </p:sp>
      <p:cxnSp>
        <p:nvCxnSpPr>
          <p:cNvPr id="19" name="Conector recto de flecha 18">
            <a:extLst>
              <a:ext uri="{FF2B5EF4-FFF2-40B4-BE49-F238E27FC236}">
                <a16:creationId xmlns:a16="http://schemas.microsoft.com/office/drawing/2014/main" id="{67A40A0D-79AB-2B4E-917D-F7693993E3D9}"/>
              </a:ext>
            </a:extLst>
          </p:cNvPr>
          <p:cNvCxnSpPr/>
          <p:nvPr/>
        </p:nvCxnSpPr>
        <p:spPr>
          <a:xfrm>
            <a:off x="15195550" y="7048500"/>
            <a:ext cx="0" cy="431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E5A48875-2026-0341-9407-3CE940D44B16}"/>
              </a:ext>
            </a:extLst>
          </p:cNvPr>
          <p:cNvSpPr/>
          <p:nvPr/>
        </p:nvSpPr>
        <p:spPr>
          <a:xfrm>
            <a:off x="14382750" y="8458200"/>
            <a:ext cx="1625600" cy="939800"/>
          </a:xfrm>
          <a:prstGeom prst="ellipse">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s-MX" sz="1100" b="1" baseline="0">
                <a:solidFill>
                  <a:schemeClr val="tx1"/>
                </a:solidFill>
              </a:rPr>
              <a:t>Fin de proceso, pasar a siguiente línea </a:t>
            </a:r>
            <a:endParaRPr lang="es-MX" sz="1100" b="0">
              <a:ln>
                <a:solidFill>
                  <a:schemeClr val="tx1"/>
                </a:solidFill>
              </a:ln>
              <a:noFill/>
            </a:endParaRPr>
          </a:p>
        </p:txBody>
      </p:sp>
      <p:cxnSp>
        <p:nvCxnSpPr>
          <p:cNvPr id="21" name="Conector recto de flecha 20">
            <a:extLst>
              <a:ext uri="{FF2B5EF4-FFF2-40B4-BE49-F238E27FC236}">
                <a16:creationId xmlns:a16="http://schemas.microsoft.com/office/drawing/2014/main" id="{3FB99CC1-B245-1F4D-A48F-C487E0EF2AEC}"/>
              </a:ext>
            </a:extLst>
          </p:cNvPr>
          <p:cNvCxnSpPr/>
          <p:nvPr/>
        </p:nvCxnSpPr>
        <p:spPr>
          <a:xfrm>
            <a:off x="15195550" y="8140700"/>
            <a:ext cx="0" cy="317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2668FF65-1D81-CB4A-A064-A0DBA8B9DFC5}"/>
              </a:ext>
            </a:extLst>
          </p:cNvPr>
          <p:cNvCxnSpPr>
            <a:cxnSpLocks/>
          </p:cNvCxnSpPr>
          <p:nvPr/>
        </p:nvCxnSpPr>
        <p:spPr>
          <a:xfrm rot="10800000" flipH="1">
            <a:off x="14052550" y="-939800"/>
            <a:ext cx="165100" cy="6959600"/>
          </a:xfrm>
          <a:prstGeom prst="bentConnector3">
            <a:avLst>
              <a:gd name="adj1" fmla="val -45384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E1EF163-7F06-BD19-4465-9998AEA7B872}"/>
              </a:ext>
            </a:extLst>
          </p:cNvPr>
          <p:cNvSpPr txBox="1"/>
          <p:nvPr/>
        </p:nvSpPr>
        <p:spPr>
          <a:xfrm>
            <a:off x="3520528" y="4222532"/>
            <a:ext cx="5353268"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700" b="1" dirty="0" err="1">
                <a:solidFill>
                  <a:schemeClr val="bg1"/>
                </a:solidFill>
                <a:cs typeface="Calibri"/>
              </a:rPr>
              <a:t>Daisuke</a:t>
            </a:r>
            <a:r>
              <a:rPr lang="es-ES" sz="1700" b="1" dirty="0">
                <a:solidFill>
                  <a:schemeClr val="bg1"/>
                </a:solidFill>
                <a:cs typeface="Calibri"/>
              </a:rPr>
              <a:t> </a:t>
            </a:r>
            <a:r>
              <a:rPr lang="es-ES" sz="1700" b="1" dirty="0" err="1">
                <a:solidFill>
                  <a:schemeClr val="bg1"/>
                </a:solidFill>
                <a:cs typeface="Calibri"/>
              </a:rPr>
              <a:t>Iwasa</a:t>
            </a:r>
            <a:br>
              <a:rPr lang="es-ES" sz="1700" dirty="0">
                <a:cs typeface="Calibri"/>
              </a:rPr>
            </a:br>
            <a:r>
              <a:rPr lang="es-ES" sz="1700" dirty="0">
                <a:solidFill>
                  <a:schemeClr val="bg1"/>
                </a:solidFill>
                <a:cs typeface="Calibri"/>
              </a:rPr>
              <a:t>Profesor guía: Sebastián Dávila</a:t>
            </a:r>
            <a:br>
              <a:rPr lang="es-ES" sz="1700" dirty="0">
                <a:cs typeface="Calibri"/>
              </a:rPr>
            </a:br>
            <a:r>
              <a:rPr lang="es-ES" sz="1700" dirty="0">
                <a:solidFill>
                  <a:schemeClr val="bg1"/>
                </a:solidFill>
                <a:cs typeface="Calibri"/>
              </a:rPr>
              <a:t>Comité: Óscar Vásquez, Luis Rojo</a:t>
            </a:r>
          </a:p>
          <a:p>
            <a:pPr algn="ctr"/>
            <a:endParaRPr lang="es-ES" sz="1700" dirty="0">
              <a:solidFill>
                <a:schemeClr val="bg1"/>
              </a:solidFill>
              <a:cs typeface="Calibri"/>
            </a:endParaRPr>
          </a:p>
          <a:p>
            <a:pPr algn="ctr"/>
            <a:r>
              <a:rPr lang="es-ES" sz="1700" dirty="0">
                <a:solidFill>
                  <a:schemeClr val="bg1"/>
                </a:solidFill>
                <a:cs typeface="Calibri"/>
              </a:rPr>
              <a:t>Defensa para la obtención del grado de</a:t>
            </a:r>
          </a:p>
          <a:p>
            <a:pPr algn="ctr"/>
            <a:r>
              <a:rPr lang="es-ES" sz="1700" dirty="0">
                <a:solidFill>
                  <a:schemeClr val="bg1"/>
                </a:solidFill>
                <a:cs typeface="Calibri"/>
              </a:rPr>
              <a:t> Ingeniería Civil Industrial</a:t>
            </a:r>
          </a:p>
          <a:p>
            <a:pPr algn="ctr"/>
            <a:endParaRPr lang="es-ES" dirty="0">
              <a:solidFill>
                <a:schemeClr val="bg1"/>
              </a:solidFill>
              <a:cs typeface="Calibri"/>
            </a:endParaRPr>
          </a:p>
          <a:p>
            <a:pPr algn="ctr"/>
            <a:r>
              <a:rPr lang="es-ES" sz="1600" dirty="0">
                <a:solidFill>
                  <a:schemeClr val="bg1"/>
                </a:solidFill>
                <a:cs typeface="Calibri"/>
              </a:rPr>
              <a:t>Jueves 21 de Noviembre de 2024</a:t>
            </a:r>
          </a:p>
        </p:txBody>
      </p:sp>
    </p:spTree>
    <p:extLst>
      <p:ext uri="{BB962C8B-B14F-4D97-AF65-F5344CB8AC3E}">
        <p14:creationId xmlns:p14="http://schemas.microsoft.com/office/powerpoint/2010/main" val="1647141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9;p4">
            <a:extLst>
              <a:ext uri="{FF2B5EF4-FFF2-40B4-BE49-F238E27FC236}">
                <a16:creationId xmlns:a16="http://schemas.microsoft.com/office/drawing/2014/main" id="{C72EB28A-2201-B523-ED65-3853FDE10973}"/>
              </a:ext>
            </a:extLst>
          </p:cNvPr>
          <p:cNvSpPr txBox="1">
            <a:spLocks/>
          </p:cNvSpPr>
          <p:nvPr/>
        </p:nvSpPr>
        <p:spPr>
          <a:xfrm>
            <a:off x="1371600" y="365126"/>
            <a:ext cx="9982200" cy="678228"/>
          </a:xfrm>
          <a:prstGeom prst="rect">
            <a:avLst/>
          </a:prstGeom>
          <a:noFill/>
          <a:ln>
            <a:noFill/>
          </a:ln>
        </p:spPr>
        <p:txBody>
          <a:bodyPr spcFirstLastPara="1" vert="horz" wrap="square" lIns="91425" tIns="45700" rIns="91425" bIns="45700" rtlCol="0" anchor="ctr" anchorCtr="0">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ct val="100000"/>
              <a:buFont typeface="Calibri"/>
              <a:buNone/>
            </a:pPr>
            <a:r>
              <a:rPr lang="es-CL" dirty="0">
                <a:solidFill>
                  <a:srgbClr val="04A49C"/>
                </a:solidFill>
              </a:rPr>
              <a:t>Objetivos y metodología</a:t>
            </a:r>
            <a:endParaRPr lang="es-CL" dirty="0">
              <a:solidFill>
                <a:srgbClr val="04A49C"/>
              </a:solidFill>
              <a:cs typeface="Calibri Light"/>
            </a:endParaRPr>
          </a:p>
        </p:txBody>
      </p:sp>
      <p:sp>
        <p:nvSpPr>
          <p:cNvPr id="3" name="Google Shape;190;p4">
            <a:extLst>
              <a:ext uri="{FF2B5EF4-FFF2-40B4-BE49-F238E27FC236}">
                <a16:creationId xmlns:a16="http://schemas.microsoft.com/office/drawing/2014/main" id="{EBB16BCE-B0F8-FA5C-6B3E-DBE43D6863D7}"/>
              </a:ext>
            </a:extLst>
          </p:cNvPr>
          <p:cNvSpPr txBox="1">
            <a:spLocks/>
          </p:cNvSpPr>
          <p:nvPr/>
        </p:nvSpPr>
        <p:spPr>
          <a:xfrm>
            <a:off x="838200" y="1840519"/>
            <a:ext cx="10515600" cy="3880339"/>
          </a:xfrm>
          <a:prstGeom prst="rect">
            <a:avLst/>
          </a:prstGeom>
          <a:noFill/>
          <a:ln>
            <a:noFill/>
          </a:ln>
        </p:spPr>
        <p:txBody>
          <a:bodyPr spcFirstLastPara="1" vert="horz" wrap="square" lIns="91425" tIns="45700" rIns="91425" bIns="45700" rtlCol="0" anchor="t" anchorCtr="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800"/>
            </a:pPr>
            <a:r>
              <a:rPr lang="es-CL" b="1" dirty="0">
                <a:solidFill>
                  <a:srgbClr val="04A49C"/>
                </a:solidFill>
              </a:rPr>
              <a:t>Objetivos generales:</a:t>
            </a:r>
            <a:endParaRPr lang="es-ES" b="1" dirty="0">
              <a:solidFill>
                <a:srgbClr val="04A49C"/>
              </a:solidFill>
              <a:cs typeface="Calibri"/>
            </a:endParaRPr>
          </a:p>
          <a:p>
            <a:pPr marL="342900" indent="-342900" algn="just">
              <a:buClr>
                <a:schemeClr val="dk1"/>
              </a:buClr>
              <a:buSzPts val="2800"/>
              <a:buFont typeface="Arial,Sans-Serif" panose="020B0604020202020204" pitchFamily="34" charset="0"/>
              <a:buChar char="•"/>
            </a:pPr>
            <a:r>
              <a:rPr lang="es-CL" sz="2000" dirty="0"/>
              <a:t>Diseñar aplicación </a:t>
            </a:r>
            <a:r>
              <a:rPr lang="es-CL" sz="2000" dirty="0">
                <a:cs typeface="Arial"/>
              </a:rPr>
              <a:t>para reducir el tiempo dedicado a la planificación de la producción </a:t>
            </a:r>
            <a:r>
              <a:rPr lang="es-CL" sz="2000" dirty="0"/>
              <a:t>basada en optimización matemática que automatice la programación de producción semanal de una planta de procesos de helados. </a:t>
            </a:r>
            <a:endParaRPr lang="en-US" sz="2000" dirty="0">
              <a:cs typeface="Calibri"/>
            </a:endParaRPr>
          </a:p>
          <a:p>
            <a:pPr marL="228600" indent="-228600" algn="l">
              <a:spcBef>
                <a:spcPts val="0"/>
              </a:spcBef>
              <a:buClr>
                <a:schemeClr val="dk1"/>
              </a:buClr>
              <a:buSzPts val="2800"/>
              <a:buFont typeface="Arial" panose="020B0604020202020204" pitchFamily="34" charset="0"/>
              <a:buChar char="•"/>
            </a:pPr>
            <a:endParaRPr lang="es-CL" dirty="0"/>
          </a:p>
          <a:p>
            <a:pPr algn="l">
              <a:spcBef>
                <a:spcPts val="0"/>
              </a:spcBef>
              <a:buClr>
                <a:schemeClr val="dk1"/>
              </a:buClr>
              <a:buSzPts val="2800"/>
            </a:pPr>
            <a:r>
              <a:rPr lang="es-CL" b="1" dirty="0">
                <a:solidFill>
                  <a:srgbClr val="04A49C"/>
                </a:solidFill>
              </a:rPr>
              <a:t>Objetivos específicos:</a:t>
            </a:r>
            <a:endParaRPr lang="es-CL" b="1" dirty="0">
              <a:solidFill>
                <a:srgbClr val="04A49C"/>
              </a:solidFill>
              <a:cs typeface="Calibri"/>
            </a:endParaRPr>
          </a:p>
          <a:p>
            <a:pPr marL="685800" lvl="1" indent="-228600" algn="l">
              <a:buClr>
                <a:schemeClr val="dk1"/>
              </a:buClr>
              <a:buSzPts val="2000"/>
              <a:buFont typeface="Arial" panose="020B0604020202020204" pitchFamily="34" charset="0"/>
              <a:buChar char="•"/>
            </a:pPr>
            <a:r>
              <a:rPr lang="es-CL" dirty="0"/>
              <a:t>Diagnosticar situación de la planta de producción.</a:t>
            </a:r>
            <a:endParaRPr lang="es-CL" dirty="0">
              <a:cs typeface="Calibri"/>
            </a:endParaRPr>
          </a:p>
          <a:p>
            <a:pPr marL="685800" lvl="1" indent="-228600" algn="l">
              <a:buClr>
                <a:schemeClr val="dk1"/>
              </a:buClr>
              <a:buSzPts val="2000"/>
              <a:buFont typeface="Arial" panose="020B0604020202020204" pitchFamily="34" charset="0"/>
              <a:buChar char="•"/>
            </a:pPr>
            <a:r>
              <a:rPr lang="es-CL" dirty="0"/>
              <a:t>Diseño y modelado de prototipo de herramienta computacional. </a:t>
            </a:r>
            <a:endParaRPr lang="es-CL" dirty="0">
              <a:cs typeface="Calibri"/>
            </a:endParaRPr>
          </a:p>
          <a:p>
            <a:pPr marL="685800" lvl="1" indent="-228600" algn="l">
              <a:buClr>
                <a:schemeClr val="dk1"/>
              </a:buClr>
              <a:buSzPts val="2000"/>
              <a:buFont typeface="Arial" panose="020B0604020202020204" pitchFamily="34" charset="0"/>
              <a:buChar char="•"/>
            </a:pPr>
            <a:r>
              <a:rPr lang="es-CL" dirty="0"/>
              <a:t>Evaluar de distintos escenarios como análisis de sensibilidad.</a:t>
            </a:r>
            <a:endParaRPr lang="es-CL" dirty="0">
              <a:cs typeface="Calibri"/>
            </a:endParaRPr>
          </a:p>
          <a:p>
            <a:pPr marL="685800" lvl="1" indent="-228600" algn="l">
              <a:buClr>
                <a:srgbClr val="000000"/>
              </a:buClr>
              <a:buSzPts val="2000"/>
              <a:buChar char="•"/>
            </a:pPr>
            <a:endParaRPr lang="es-CL" dirty="0">
              <a:solidFill>
                <a:srgbClr val="000000"/>
              </a:solidFill>
            </a:endParaRPr>
          </a:p>
          <a:p>
            <a:pPr algn="l">
              <a:buSzPts val="2800"/>
            </a:pPr>
            <a:r>
              <a:rPr lang="es-CL" b="1" dirty="0">
                <a:solidFill>
                  <a:srgbClr val="04A49C"/>
                </a:solidFill>
              </a:rPr>
              <a:t>Metodología:</a:t>
            </a:r>
            <a:endParaRPr lang="es-CL" b="1" dirty="0">
              <a:solidFill>
                <a:srgbClr val="04A49C"/>
              </a:solidFill>
              <a:cs typeface="Calibri"/>
            </a:endParaRPr>
          </a:p>
          <a:p>
            <a:pPr marL="685800" lvl="1" indent="-228600" algn="l">
              <a:buClr>
                <a:schemeClr val="dk1"/>
              </a:buClr>
              <a:buSzPts val="2000"/>
              <a:buFont typeface="Arial" panose="020B0604020202020204" pitchFamily="34" charset="0"/>
              <a:buChar char="•"/>
            </a:pPr>
            <a:r>
              <a:rPr lang="es-CL" dirty="0"/>
              <a:t>Levantamiento de información.</a:t>
            </a:r>
            <a:endParaRPr lang="es-CL" dirty="0">
              <a:cs typeface="Calibri"/>
            </a:endParaRPr>
          </a:p>
          <a:p>
            <a:pPr marL="685800" lvl="1" indent="-228600" algn="l">
              <a:buClr>
                <a:schemeClr val="dk1"/>
              </a:buClr>
              <a:buSzPts val="2000"/>
              <a:buFont typeface="Arial" panose="020B0604020202020204" pitchFamily="34" charset="0"/>
              <a:buChar char="•"/>
            </a:pPr>
            <a:r>
              <a:rPr lang="es-CL" dirty="0"/>
              <a:t>Formulación de modelo matemático y selección de herramientas</a:t>
            </a:r>
          </a:p>
          <a:p>
            <a:pPr marL="685800" lvl="1" indent="-228600" algn="l">
              <a:buClr>
                <a:schemeClr val="dk1"/>
              </a:buClr>
              <a:buSzPts val="2000"/>
              <a:buFont typeface="Arial" panose="020B0604020202020204" pitchFamily="34" charset="0"/>
              <a:buChar char="•"/>
            </a:pPr>
            <a:r>
              <a:rPr lang="es-CL" dirty="0"/>
              <a:t>Desarrollo de herramienta computacional.</a:t>
            </a:r>
            <a:endParaRPr lang="es-CL" dirty="0">
              <a:cs typeface="Calibri"/>
            </a:endParaRPr>
          </a:p>
          <a:p>
            <a:pPr marL="685800" lvl="1" indent="-228600" algn="l">
              <a:buClr>
                <a:schemeClr val="dk1"/>
              </a:buClr>
              <a:buSzPts val="2000"/>
              <a:buFont typeface="Arial" panose="020B0604020202020204" pitchFamily="34" charset="0"/>
              <a:buChar char="•"/>
            </a:pPr>
            <a:r>
              <a:rPr lang="es-CL" dirty="0"/>
              <a:t>Validación del modelo de optimización. </a:t>
            </a:r>
            <a:endParaRPr lang="es-CL" dirty="0">
              <a:cs typeface="Calibri"/>
            </a:endParaRPr>
          </a:p>
        </p:txBody>
      </p:sp>
    </p:spTree>
    <p:extLst>
      <p:ext uri="{BB962C8B-B14F-4D97-AF65-F5344CB8AC3E}">
        <p14:creationId xmlns:p14="http://schemas.microsoft.com/office/powerpoint/2010/main" val="297865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5;p5">
            <a:extLst>
              <a:ext uri="{FF2B5EF4-FFF2-40B4-BE49-F238E27FC236}">
                <a16:creationId xmlns:a16="http://schemas.microsoft.com/office/drawing/2014/main" id="{8D028766-CEBE-2AC4-3DCC-E3FDC54A5F51}"/>
              </a:ext>
            </a:extLst>
          </p:cNvPr>
          <p:cNvSpPr txBox="1">
            <a:spLocks/>
          </p:cNvSpPr>
          <p:nvPr/>
        </p:nvSpPr>
        <p:spPr>
          <a:xfrm>
            <a:off x="1348154" y="365126"/>
            <a:ext cx="10005646" cy="1018198"/>
          </a:xfrm>
          <a:prstGeom prst="rect">
            <a:avLst/>
          </a:prstGeom>
          <a:noFill/>
          <a:ln>
            <a:noFill/>
          </a:ln>
        </p:spPr>
        <p:txBody>
          <a:bodyPr spcFirstLastPara="1" vert="horz" wrap="square" lIns="91425" tIns="45700" rIns="91425" bIns="4570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Alcances</a:t>
            </a:r>
            <a:r>
              <a:rPr lang="es-CL" dirty="0"/>
              <a:t>	</a:t>
            </a:r>
          </a:p>
        </p:txBody>
      </p:sp>
      <p:sp>
        <p:nvSpPr>
          <p:cNvPr id="3" name="Google Shape;196;p5">
            <a:extLst>
              <a:ext uri="{FF2B5EF4-FFF2-40B4-BE49-F238E27FC236}">
                <a16:creationId xmlns:a16="http://schemas.microsoft.com/office/drawing/2014/main" id="{38BDBC19-6C5A-22B0-5816-9B7B053654EA}"/>
              </a:ext>
            </a:extLst>
          </p:cNvPr>
          <p:cNvSpPr txBox="1">
            <a:spLocks/>
          </p:cNvSpPr>
          <p:nvPr/>
        </p:nvSpPr>
        <p:spPr>
          <a:xfrm>
            <a:off x="838200" y="1808847"/>
            <a:ext cx="10515600" cy="4351338"/>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spcBef>
                <a:spcPts val="0"/>
              </a:spcBef>
              <a:buClr>
                <a:schemeClr val="dk1"/>
              </a:buClr>
              <a:buSzPts val="2400"/>
              <a:buFont typeface="Arial" panose="020B0604020202020204" pitchFamily="34" charset="0"/>
              <a:buChar char="•"/>
            </a:pPr>
            <a:r>
              <a:rPr lang="es-CL" dirty="0"/>
              <a:t>Este proyecto se enfoca en el desarrollo y entrega de un prototipo funcional para el usuario final de la empresa. </a:t>
            </a:r>
          </a:p>
          <a:p>
            <a:pPr marL="228600" indent="-228600" algn="l">
              <a:spcBef>
                <a:spcPts val="0"/>
              </a:spcBef>
              <a:buClr>
                <a:srgbClr val="000000"/>
              </a:buClr>
              <a:buSzPts val="2400"/>
              <a:buFont typeface="Arial" panose="020B0604020202020204" pitchFamily="34" charset="0"/>
              <a:buChar char="•"/>
            </a:pPr>
            <a:endParaRPr lang="es-CL" dirty="0"/>
          </a:p>
          <a:p>
            <a:pPr marL="228600" indent="-228600" algn="l">
              <a:buClr>
                <a:schemeClr val="dk1"/>
              </a:buClr>
              <a:buSzPts val="2400"/>
              <a:buFont typeface="Arial" panose="020B0604020202020204" pitchFamily="34" charset="0"/>
              <a:buChar char="•"/>
            </a:pPr>
            <a:r>
              <a:rPr lang="es-CL" dirty="0"/>
              <a:t>Será un diseño específico para una planta de producción en particular. </a:t>
            </a:r>
            <a:endParaRPr lang="es-CL" dirty="0">
              <a:cs typeface="Calibri"/>
            </a:endParaRPr>
          </a:p>
          <a:p>
            <a:pPr marL="228600" indent="-228600" algn="l">
              <a:buClr>
                <a:srgbClr val="000000"/>
              </a:buClr>
              <a:buSzPts val="2400"/>
              <a:buFont typeface="Arial" panose="020B0604020202020204" pitchFamily="34" charset="0"/>
              <a:buChar char="•"/>
            </a:pPr>
            <a:endParaRPr lang="es-CL" dirty="0"/>
          </a:p>
          <a:p>
            <a:pPr marL="228600" indent="-228600" algn="l">
              <a:buClr>
                <a:schemeClr val="dk1"/>
              </a:buClr>
              <a:buSzPts val="2400"/>
              <a:buFont typeface="Arial" panose="020B0604020202020204" pitchFamily="34" charset="0"/>
              <a:buChar char="•"/>
            </a:pPr>
            <a:r>
              <a:rPr lang="es-CL" dirty="0"/>
              <a:t>Prototipo capaz de ser ejecutado de manera local.</a:t>
            </a:r>
            <a:endParaRPr lang="es-CL" dirty="0">
              <a:cs typeface="Calibri"/>
            </a:endParaRPr>
          </a:p>
          <a:p>
            <a:pPr marL="228600" indent="-50800" algn="l">
              <a:buClr>
                <a:schemeClr val="dk1"/>
              </a:buClr>
              <a:buSzPts val="2800"/>
            </a:pPr>
            <a:endParaRPr lang="es-CL" dirty="0"/>
          </a:p>
        </p:txBody>
      </p:sp>
    </p:spTree>
    <p:extLst>
      <p:ext uri="{BB962C8B-B14F-4D97-AF65-F5344CB8AC3E}">
        <p14:creationId xmlns:p14="http://schemas.microsoft.com/office/powerpoint/2010/main" val="234367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7;p7">
            <a:extLst>
              <a:ext uri="{FF2B5EF4-FFF2-40B4-BE49-F238E27FC236}">
                <a16:creationId xmlns:a16="http://schemas.microsoft.com/office/drawing/2014/main" id="{C7C6CC03-5B41-D273-91A9-53F9E462AA72}"/>
              </a:ext>
            </a:extLst>
          </p:cNvPr>
          <p:cNvSpPr txBox="1">
            <a:spLocks noGrp="1"/>
          </p:cNvSpPr>
          <p:nvPr>
            <p:ph type="title"/>
          </p:nvPr>
        </p:nvSpPr>
        <p:spPr>
          <a:xfrm>
            <a:off x="1365735" y="259619"/>
            <a:ext cx="10515600" cy="7638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s-CL" sz="3600" dirty="0">
                <a:solidFill>
                  <a:srgbClr val="04A49C"/>
                </a:solidFill>
              </a:rPr>
              <a:t>Modelo matemático: definiciones para formulación</a:t>
            </a:r>
            <a:endParaRPr lang="es-ES" dirty="0">
              <a:solidFill>
                <a:srgbClr val="04A49C"/>
              </a:solidFill>
              <a:cs typeface="Calibri Light"/>
            </a:endParaRPr>
          </a:p>
        </p:txBody>
      </p:sp>
      <p:sp>
        <p:nvSpPr>
          <p:cNvPr id="5" name="Google Shape;208;p7">
            <a:extLst>
              <a:ext uri="{FF2B5EF4-FFF2-40B4-BE49-F238E27FC236}">
                <a16:creationId xmlns:a16="http://schemas.microsoft.com/office/drawing/2014/main" id="{170C3DBD-F0DE-5B31-A3C3-8B452C72F49A}"/>
              </a:ext>
            </a:extLst>
          </p:cNvPr>
          <p:cNvSpPr txBox="1">
            <a:spLocks/>
          </p:cNvSpPr>
          <p:nvPr/>
        </p:nvSpPr>
        <p:spPr>
          <a:xfrm>
            <a:off x="838200" y="1125415"/>
            <a:ext cx="10515600" cy="486432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400"/>
              <a:buFont typeface="Arial" panose="020B0604020202020204" pitchFamily="34" charset="0"/>
              <a:buNone/>
            </a:pPr>
            <a:r>
              <a:rPr lang="es-CL" sz="2400" dirty="0"/>
              <a:t>Se incorporan las siguientes consideraciones para el modelo:</a:t>
            </a:r>
            <a:r>
              <a:rPr lang="es-CL" sz="2000" dirty="0"/>
              <a:t> </a:t>
            </a:r>
            <a:endParaRPr lang="es-CL" dirty="0"/>
          </a:p>
          <a:p>
            <a:pPr marL="0" indent="0">
              <a:buClr>
                <a:schemeClr val="dk1"/>
              </a:buClr>
              <a:buSzPts val="2000"/>
              <a:buFont typeface="Arial" panose="020B0604020202020204" pitchFamily="34" charset="0"/>
              <a:buNone/>
            </a:pPr>
            <a:endParaRPr lang="es-CL" sz="2000" dirty="0"/>
          </a:p>
          <a:p>
            <a:pPr lvl="1">
              <a:buClr>
                <a:schemeClr val="dk1"/>
              </a:buClr>
              <a:buSzPts val="2000"/>
            </a:pPr>
            <a:r>
              <a:rPr lang="es-CL" sz="2000" dirty="0"/>
              <a:t>Producción es realizada de lunes a sábado en 3 turnos de 8 horas por día</a:t>
            </a:r>
            <a:endParaRPr lang="es-CL" dirty="0"/>
          </a:p>
          <a:p>
            <a:pPr lvl="1">
              <a:buClr>
                <a:schemeClr val="dk1"/>
              </a:buClr>
              <a:buSzPts val="2000"/>
            </a:pPr>
            <a:r>
              <a:rPr lang="es-CL" sz="2000" dirty="0"/>
              <a:t>La planta recibe semanalmente la demanda de productos a producir desde la oficina central</a:t>
            </a:r>
            <a:endParaRPr lang="es-CL" dirty="0"/>
          </a:p>
          <a:p>
            <a:pPr lvl="1">
              <a:buClr>
                <a:schemeClr val="dk1"/>
              </a:buClr>
              <a:buSzPts val="2000"/>
            </a:pPr>
            <a:r>
              <a:rPr lang="es-CL" sz="2000" dirty="0"/>
              <a:t>La planta cuenta con 11 líneas de producción </a:t>
            </a:r>
            <a:endParaRPr lang="es-CL" dirty="0"/>
          </a:p>
          <a:p>
            <a:pPr lvl="1">
              <a:buClr>
                <a:schemeClr val="dk1"/>
              </a:buClr>
              <a:buSzPts val="2000"/>
            </a:pPr>
            <a:r>
              <a:rPr lang="es-CL" sz="2000" dirty="0"/>
              <a:t>Las líneas de producción tienen sus propios porcentajes de capacidad y velocidades de producción</a:t>
            </a:r>
            <a:endParaRPr lang="es-CL" dirty="0"/>
          </a:p>
          <a:p>
            <a:pPr lvl="1">
              <a:buClr>
                <a:schemeClr val="dk1"/>
              </a:buClr>
              <a:buSzPts val="2000"/>
            </a:pPr>
            <a:r>
              <a:rPr lang="es-CL" sz="2000" dirty="0"/>
              <a:t>Cada línea de producción posee paros planeados (PP) de distintas duraciones y frecuencias</a:t>
            </a:r>
            <a:endParaRPr lang="es-CL" dirty="0"/>
          </a:p>
          <a:p>
            <a:pPr lvl="1">
              <a:buClr>
                <a:schemeClr val="dk1"/>
              </a:buClr>
              <a:buSzPts val="2000"/>
            </a:pPr>
            <a:r>
              <a:rPr lang="es-CL" sz="2000" dirty="0"/>
              <a:t>Existen tres tipos de PP en las líneas:</a:t>
            </a:r>
            <a:endParaRPr lang="es-CL" dirty="0"/>
          </a:p>
          <a:p>
            <a:pPr lvl="2">
              <a:buClr>
                <a:schemeClr val="dk1"/>
              </a:buClr>
              <a:buSzPts val="1600"/>
            </a:pPr>
            <a:r>
              <a:rPr lang="es-CL" sz="1600" dirty="0"/>
              <a:t>PP de arranque: se aplica cada vez que empieza la producción de un producto en la línea</a:t>
            </a:r>
            <a:endParaRPr lang="es-CL" dirty="0"/>
          </a:p>
          <a:p>
            <a:pPr lvl="2">
              <a:buClr>
                <a:schemeClr val="dk1"/>
              </a:buClr>
              <a:buSzPts val="1600"/>
            </a:pPr>
            <a:r>
              <a:rPr lang="es-CL" sz="1600" dirty="0"/>
              <a:t>PP de cierre: se aplica al último producto fabricado en la línea</a:t>
            </a:r>
            <a:endParaRPr lang="es-CL" dirty="0"/>
          </a:p>
          <a:p>
            <a:pPr lvl="2">
              <a:buClr>
                <a:schemeClr val="dk1"/>
              </a:buClr>
              <a:buSzPts val="1600"/>
            </a:pPr>
            <a:r>
              <a:rPr lang="es-CL" sz="1600" dirty="0"/>
              <a:t>PP de limpieza/mantención programada: aplicado cada cierto número de turnos</a:t>
            </a:r>
            <a:endParaRPr lang="es-CL" dirty="0"/>
          </a:p>
          <a:p>
            <a:pPr indent="-50800">
              <a:buClr>
                <a:schemeClr val="dk1"/>
              </a:buClr>
              <a:buSzPts val="2800"/>
              <a:buFont typeface="Arial" panose="020B0604020202020204" pitchFamily="34" charset="0"/>
              <a:buNone/>
            </a:pPr>
            <a:endParaRPr lang="es-CL" dirty="0"/>
          </a:p>
          <a:p>
            <a:pPr indent="-50800">
              <a:buClr>
                <a:schemeClr val="dk1"/>
              </a:buClr>
              <a:buSzPts val="2800"/>
              <a:buFont typeface="Arial" panose="020B0604020202020204" pitchFamily="34" charset="0"/>
              <a:buNone/>
            </a:pPr>
            <a:endParaRPr lang="es-CL" dirty="0"/>
          </a:p>
        </p:txBody>
      </p:sp>
    </p:spTree>
    <p:extLst>
      <p:ext uri="{BB962C8B-B14F-4D97-AF65-F5344CB8AC3E}">
        <p14:creationId xmlns:p14="http://schemas.microsoft.com/office/powerpoint/2010/main" val="192379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F1603-D184-6C82-DFD5-CE6BF6183ABF}"/>
            </a:ext>
          </a:extLst>
        </p:cNvPr>
        <p:cNvGrpSpPr/>
        <p:nvPr/>
      </p:nvGrpSpPr>
      <p:grpSpPr>
        <a:xfrm>
          <a:off x="0" y="0"/>
          <a:ext cx="0" cy="0"/>
          <a:chOff x="0" y="0"/>
          <a:chExt cx="0" cy="0"/>
        </a:xfrm>
      </p:grpSpPr>
      <p:sp>
        <p:nvSpPr>
          <p:cNvPr id="6" name="Google Shape;207;p7">
            <a:extLst>
              <a:ext uri="{FF2B5EF4-FFF2-40B4-BE49-F238E27FC236}">
                <a16:creationId xmlns:a16="http://schemas.microsoft.com/office/drawing/2014/main" id="{43B9EB07-AB4D-8AE4-9D92-67774623FFFF}"/>
              </a:ext>
            </a:extLst>
          </p:cNvPr>
          <p:cNvSpPr txBox="1">
            <a:spLocks noGrp="1"/>
          </p:cNvSpPr>
          <p:nvPr>
            <p:ph type="title"/>
          </p:nvPr>
        </p:nvSpPr>
        <p:spPr>
          <a:xfrm>
            <a:off x="1365735" y="259619"/>
            <a:ext cx="10515600" cy="7638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s-CL" sz="3600" dirty="0">
                <a:solidFill>
                  <a:srgbClr val="04A49C"/>
                </a:solidFill>
              </a:rPr>
              <a:t>Modelo matemático: definiciones para formulación</a:t>
            </a:r>
            <a:endParaRPr lang="es-ES" dirty="0">
              <a:solidFill>
                <a:srgbClr val="04A49C"/>
              </a:solidFill>
              <a:cs typeface="Calibri Light"/>
            </a:endParaRPr>
          </a:p>
        </p:txBody>
      </p:sp>
      <p:sp>
        <p:nvSpPr>
          <p:cNvPr id="2" name="Google Shape;208;p7">
            <a:extLst>
              <a:ext uri="{FF2B5EF4-FFF2-40B4-BE49-F238E27FC236}">
                <a16:creationId xmlns:a16="http://schemas.microsoft.com/office/drawing/2014/main" id="{D97F4017-F642-AD0C-09B9-F47A0E932757}"/>
              </a:ext>
            </a:extLst>
          </p:cNvPr>
          <p:cNvSpPr txBox="1">
            <a:spLocks/>
          </p:cNvSpPr>
          <p:nvPr/>
        </p:nvSpPr>
        <p:spPr>
          <a:xfrm>
            <a:off x="838200" y="1300294"/>
            <a:ext cx="10515600" cy="486432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1200"/>
              </a:spcBef>
              <a:buClr>
                <a:schemeClr val="dk1"/>
              </a:buClr>
              <a:buSzPts val="2400"/>
            </a:pPr>
            <a:r>
              <a:rPr lang="es-CL" sz="2000" dirty="0"/>
              <a:t>No es posible la producción paralela dentro de la línea.</a:t>
            </a:r>
          </a:p>
          <a:p>
            <a:pPr lvl="1">
              <a:spcBef>
                <a:spcPts val="1200"/>
              </a:spcBef>
              <a:buClr>
                <a:schemeClr val="dk1"/>
              </a:buClr>
              <a:buSzPts val="2400"/>
            </a:pPr>
            <a:r>
              <a:rPr lang="es-CL" sz="2000" dirty="0"/>
              <a:t>La producción ordena en forma de cascada, el orden es correspondiente al orden de las líneas de producción y sus catálogos de productos.</a:t>
            </a:r>
          </a:p>
          <a:p>
            <a:pPr lvl="1">
              <a:spcBef>
                <a:spcPts val="1200"/>
              </a:spcBef>
              <a:buClr>
                <a:schemeClr val="dk1"/>
              </a:buClr>
              <a:buSzPts val="2400"/>
            </a:pPr>
            <a:r>
              <a:rPr lang="es-CL" sz="2000" dirty="0"/>
              <a:t>Cada línea tiene su propio catálogo de productos que pueden elaborar (hay productos que pueden ser producidos en más de una línea).</a:t>
            </a:r>
          </a:p>
          <a:p>
            <a:pPr lvl="1">
              <a:spcBef>
                <a:spcPts val="1200"/>
              </a:spcBef>
              <a:buClr>
                <a:schemeClr val="dk1"/>
              </a:buClr>
              <a:buSzPts val="2400"/>
            </a:pPr>
            <a:r>
              <a:rPr lang="es-CL" sz="2000" dirty="0"/>
              <a:t>Los KPI utilizados en la planta están definidos de la siguiente manera:</a:t>
            </a:r>
          </a:p>
          <a:p>
            <a:pPr indent="-50800">
              <a:buClr>
                <a:schemeClr val="dk1"/>
              </a:buClr>
              <a:buSzPts val="2800"/>
              <a:buFont typeface="Arial" panose="020B0604020202020204" pitchFamily="34" charset="0"/>
              <a:buNone/>
            </a:pPr>
            <a:endParaRPr lang="es-CL" sz="2400" dirty="0"/>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62B48A5A-2A2F-DA39-4F55-DC8F03BEFB63}"/>
                  </a:ext>
                </a:extLst>
              </p:cNvPr>
              <p:cNvSpPr txBox="1"/>
              <p:nvPr/>
            </p:nvSpPr>
            <p:spPr>
              <a:xfrm>
                <a:off x="2659737" y="4315603"/>
                <a:ext cx="5098062" cy="5739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𝐴𝑠𝑠𝑒𝑡</m:t>
                      </m:r>
                      <m:r>
                        <a:rPr lang="es-ES" b="0" i="1" smtClean="0">
                          <a:latin typeface="Cambria Math" panose="02040503050406030204" pitchFamily="18" charset="0"/>
                        </a:rPr>
                        <m:t> </m:t>
                      </m:r>
                      <m:r>
                        <a:rPr lang="es-ES" b="0" i="1" smtClean="0">
                          <a:latin typeface="Cambria Math" panose="02040503050406030204" pitchFamily="18" charset="0"/>
                        </a:rPr>
                        <m:t>𝐼𝑛𝑡𝑒𝑛𝑠𝑖𝑡𝑦</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𝑝𝑟𝑜𝑑𝑢𝑐𝑐𝑖</m:t>
                          </m:r>
                          <m:r>
                            <a:rPr lang="es-ES" i="1">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𝑡𝑒</m:t>
                          </m:r>
                          <m:r>
                            <a:rPr lang="es-ES" i="1">
                              <a:latin typeface="Cambria Math" panose="02040503050406030204" pitchFamily="18" charset="0"/>
                            </a:rPr>
                            <m:t>ó</m:t>
                          </m:r>
                          <m:r>
                            <a:rPr lang="es-ES" b="0" i="1" smtClean="0">
                              <a:latin typeface="Cambria Math" panose="02040503050406030204" pitchFamily="18" charset="0"/>
                            </a:rPr>
                            <m:t>𝑟𝑖𝑐𝑎</m:t>
                          </m:r>
                        </m:num>
                        <m:den>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𝑡𝑜𝑡𝑎𝑙</m:t>
                          </m:r>
                          <m:r>
                            <a:rPr lang="es-ES" b="0" i="1" smtClean="0">
                              <a:latin typeface="Cambria Math" panose="02040503050406030204" pitchFamily="18" charset="0"/>
                            </a:rPr>
                            <m:t> </m:t>
                          </m:r>
                          <m:r>
                            <a:rPr lang="es-ES" b="0" i="1" smtClean="0">
                              <a:latin typeface="Cambria Math" panose="02040503050406030204" pitchFamily="18" charset="0"/>
                            </a:rPr>
                            <m:t>𝑟𝑒𝑎𝑙</m:t>
                          </m:r>
                        </m:den>
                      </m:f>
                    </m:oMath>
                  </m:oMathPara>
                </a14:m>
                <a:endParaRPr lang="es-CL" dirty="0"/>
              </a:p>
            </p:txBody>
          </p:sp>
        </mc:Choice>
        <mc:Fallback>
          <p:sp>
            <p:nvSpPr>
              <p:cNvPr id="3" name="CuadroTexto 2">
                <a:extLst>
                  <a:ext uri="{FF2B5EF4-FFF2-40B4-BE49-F238E27FC236}">
                    <a16:creationId xmlns:a16="http://schemas.microsoft.com/office/drawing/2014/main" id="{62B48A5A-2A2F-DA39-4F55-DC8F03BEFB63}"/>
                  </a:ext>
                </a:extLst>
              </p:cNvPr>
              <p:cNvSpPr txBox="1">
                <a:spLocks noRot="1" noChangeAspect="1" noMove="1" noResize="1" noEditPoints="1" noAdjustHandles="1" noChangeArrowheads="1" noChangeShapeType="1" noTextEdit="1"/>
              </p:cNvSpPr>
              <p:nvPr/>
            </p:nvSpPr>
            <p:spPr>
              <a:xfrm>
                <a:off x="2659737" y="4315603"/>
                <a:ext cx="5098062" cy="573940"/>
              </a:xfrm>
              <a:prstGeom prst="rect">
                <a:avLst/>
              </a:prstGeom>
              <a:blipFill>
                <a:blip r:embed="rId2"/>
                <a:stretch>
                  <a:fillRect l="-496" t="-6522" r="-248" b="-21739"/>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FE0429FD-612A-4CE7-62E9-0BCFCB03B15B}"/>
                  </a:ext>
                </a:extLst>
              </p:cNvPr>
              <p:cNvSpPr txBox="1"/>
              <p:nvPr/>
            </p:nvSpPr>
            <p:spPr>
              <a:xfrm>
                <a:off x="2659737" y="5389926"/>
                <a:ext cx="5006242" cy="5259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𝑈𝑡𝑖𝑙𝑖𝑧𝑎𝑐𝑖</m:t>
                      </m:r>
                      <m:r>
                        <a:rPr lang="es-ES" i="1">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m:t>
                      </m:r>
                      <m:r>
                        <a:rPr lang="es-ES" i="1">
                          <a:latin typeface="Cambria Math" panose="02040503050406030204" pitchFamily="18" charset="0"/>
                        </a:rPr>
                        <m:t>í</m:t>
                      </m:r>
                      <m:r>
                        <a:rPr lang="es-ES" b="0" i="1" smtClean="0">
                          <a:latin typeface="Cambria Math" panose="02040503050406030204" pitchFamily="18" charset="0"/>
                        </a:rPr>
                        <m:t>𝑛𝑒𝑎</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𝑡𝑜𝑡𝑎𝑙</m:t>
                          </m:r>
                          <m:r>
                            <a:rPr lang="es-ES" b="0" i="1" smtClean="0">
                              <a:latin typeface="Cambria Math" panose="02040503050406030204" pitchFamily="18" charset="0"/>
                            </a:rPr>
                            <m:t> </m:t>
                          </m:r>
                          <m:r>
                            <a:rPr lang="es-ES" b="0" i="1" smtClean="0">
                              <a:latin typeface="Cambria Math" panose="02040503050406030204" pitchFamily="18" charset="0"/>
                            </a:rPr>
                            <m:t>𝑟𝑒𝑎𝑙</m:t>
                          </m:r>
                        </m:num>
                        <m:den>
                          <m:r>
                            <a:rPr lang="es-ES" b="0" i="1" smtClean="0">
                              <a:latin typeface="Cambria Math" panose="02040503050406030204" pitchFamily="18" charset="0"/>
                            </a:rPr>
                            <m:t>𝐻𝑜𝑟𝑎𝑠</m:t>
                          </m:r>
                          <m:r>
                            <a:rPr lang="es-ES" b="0" i="1" smtClean="0">
                              <a:latin typeface="Cambria Math" panose="02040503050406030204" pitchFamily="18" charset="0"/>
                            </a:rPr>
                            <m:t> </m:t>
                          </m:r>
                          <m:r>
                            <a:rPr lang="es-ES" b="0" i="1" smtClean="0">
                              <a:latin typeface="Cambria Math" panose="02040503050406030204" pitchFamily="18" charset="0"/>
                            </a:rPr>
                            <m:t>𝑠𝑒𝑚𝑎𝑛𝑎𝑙𝑒𝑠</m:t>
                          </m:r>
                          <m:r>
                            <a:rPr lang="es-ES" b="0" i="1" smtClean="0">
                              <a:latin typeface="Cambria Math" panose="02040503050406030204" pitchFamily="18" charset="0"/>
                            </a:rPr>
                            <m:t> </m:t>
                          </m:r>
                          <m:r>
                            <a:rPr lang="es-ES" b="0" i="1" smtClean="0">
                              <a:latin typeface="Cambria Math" panose="02040503050406030204" pitchFamily="18" charset="0"/>
                            </a:rPr>
                            <m:t>𝑡𝑜𝑡𝑎𝑙𝑒𝑠</m:t>
                          </m:r>
                        </m:den>
                      </m:f>
                    </m:oMath>
                  </m:oMathPara>
                </a14:m>
                <a:endParaRPr lang="es-CL" dirty="0"/>
              </a:p>
            </p:txBody>
          </p:sp>
        </mc:Choice>
        <mc:Fallback>
          <p:sp>
            <p:nvSpPr>
              <p:cNvPr id="4" name="CuadroTexto 3">
                <a:extLst>
                  <a:ext uri="{FF2B5EF4-FFF2-40B4-BE49-F238E27FC236}">
                    <a16:creationId xmlns:a16="http://schemas.microsoft.com/office/drawing/2014/main" id="{FE0429FD-612A-4CE7-62E9-0BCFCB03B15B}"/>
                  </a:ext>
                </a:extLst>
              </p:cNvPr>
              <p:cNvSpPr txBox="1">
                <a:spLocks noRot="1" noChangeAspect="1" noMove="1" noResize="1" noEditPoints="1" noAdjustHandles="1" noChangeArrowheads="1" noChangeShapeType="1" noTextEdit="1"/>
              </p:cNvSpPr>
              <p:nvPr/>
            </p:nvSpPr>
            <p:spPr>
              <a:xfrm>
                <a:off x="2659737" y="5389926"/>
                <a:ext cx="5006242" cy="525978"/>
              </a:xfrm>
              <a:prstGeom prst="rect">
                <a:avLst/>
              </a:prstGeom>
              <a:blipFill>
                <a:blip r:embed="rId3"/>
                <a:stretch>
                  <a:fillRect l="-759" t="-9524" r="-506" b="-30952"/>
                </a:stretch>
              </a:blipFill>
            </p:spPr>
            <p:txBody>
              <a:bodyPr/>
              <a:lstStyle/>
              <a:p>
                <a:r>
                  <a:rPr lang="es-CL">
                    <a:noFill/>
                  </a:rPr>
                  <a:t> </a:t>
                </a:r>
              </a:p>
            </p:txBody>
          </p:sp>
        </mc:Fallback>
      </mc:AlternateContent>
    </p:spTree>
    <p:extLst>
      <p:ext uri="{BB962C8B-B14F-4D97-AF65-F5344CB8AC3E}">
        <p14:creationId xmlns:p14="http://schemas.microsoft.com/office/powerpoint/2010/main" val="375226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07;p7">
            <a:extLst>
              <a:ext uri="{FF2B5EF4-FFF2-40B4-BE49-F238E27FC236}">
                <a16:creationId xmlns:a16="http://schemas.microsoft.com/office/drawing/2014/main" id="{DB434C15-FE9F-985A-454C-6C5F81499703}"/>
              </a:ext>
            </a:extLst>
          </p:cNvPr>
          <p:cNvSpPr txBox="1">
            <a:spLocks noGrp="1"/>
          </p:cNvSpPr>
          <p:nvPr>
            <p:ph type="title"/>
          </p:nvPr>
        </p:nvSpPr>
        <p:spPr>
          <a:xfrm>
            <a:off x="1365735" y="259619"/>
            <a:ext cx="10515600" cy="7638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s-CL" sz="3600" dirty="0">
                <a:solidFill>
                  <a:srgbClr val="04A49C"/>
                </a:solidFill>
              </a:rPr>
              <a:t>Modelo matemático: definiciones para formulación</a:t>
            </a:r>
            <a:endParaRPr lang="es-ES" dirty="0">
              <a:solidFill>
                <a:srgbClr val="04A49C"/>
              </a:solidFill>
              <a:cs typeface="Calibri Light"/>
            </a:endParaRPr>
          </a:p>
        </p:txBody>
      </p:sp>
      <p:sp>
        <p:nvSpPr>
          <p:cNvPr id="2" name="Google Shape;208;p7">
            <a:extLst>
              <a:ext uri="{FF2B5EF4-FFF2-40B4-BE49-F238E27FC236}">
                <a16:creationId xmlns:a16="http://schemas.microsoft.com/office/drawing/2014/main" id="{C466C019-AB6B-AD7A-3A82-3362EE3C396C}"/>
              </a:ext>
            </a:extLst>
          </p:cNvPr>
          <p:cNvSpPr txBox="1">
            <a:spLocks/>
          </p:cNvSpPr>
          <p:nvPr/>
        </p:nvSpPr>
        <p:spPr>
          <a:xfrm>
            <a:off x="838200" y="1300294"/>
            <a:ext cx="10515600" cy="486432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1200"/>
              </a:spcBef>
              <a:buClr>
                <a:schemeClr val="dk1"/>
              </a:buClr>
              <a:buSzPts val="2400"/>
            </a:pPr>
            <a:r>
              <a:rPr lang="es-CL" sz="2000" dirty="0"/>
              <a:t>No es posible la producción paralela dentro de la línea.</a:t>
            </a:r>
          </a:p>
          <a:p>
            <a:pPr lvl="1">
              <a:spcBef>
                <a:spcPts val="1200"/>
              </a:spcBef>
              <a:buClr>
                <a:schemeClr val="dk1"/>
              </a:buClr>
              <a:buSzPts val="2400"/>
            </a:pPr>
            <a:r>
              <a:rPr lang="es-CL" sz="2000" dirty="0"/>
              <a:t>La producción ordena en forma de cascada, el orden es correspondiente al orden de las líneas de producción y sus catálogos de productos.</a:t>
            </a:r>
          </a:p>
          <a:p>
            <a:pPr lvl="1">
              <a:spcBef>
                <a:spcPts val="1200"/>
              </a:spcBef>
              <a:buClr>
                <a:schemeClr val="dk1"/>
              </a:buClr>
              <a:buSzPts val="2400"/>
            </a:pPr>
            <a:r>
              <a:rPr lang="es-CL" sz="2000" dirty="0"/>
              <a:t>Cada línea tiene su propio catálogo de productos que pueden elaborar (hay productos que pueden ser producidos en más de una línea).</a:t>
            </a:r>
          </a:p>
          <a:p>
            <a:pPr lvl="1">
              <a:spcBef>
                <a:spcPts val="1200"/>
              </a:spcBef>
              <a:buClr>
                <a:schemeClr val="dk1"/>
              </a:buClr>
              <a:buSzPts val="2400"/>
            </a:pPr>
            <a:r>
              <a:rPr lang="es-CL" sz="2000" dirty="0"/>
              <a:t>Los KPI utilizados en la planta están definidos de la siguiente manera:</a:t>
            </a:r>
          </a:p>
          <a:p>
            <a:pPr indent="-50800">
              <a:buClr>
                <a:schemeClr val="dk1"/>
              </a:buClr>
              <a:buSzPts val="2800"/>
              <a:buFont typeface="Arial" panose="020B0604020202020204" pitchFamily="34" charset="0"/>
              <a:buNone/>
            </a:pPr>
            <a:endParaRPr lang="es-CL" sz="2400" dirty="0"/>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5C3D0A79-9AB0-C4F5-64D2-C701ADC6D997}"/>
                  </a:ext>
                </a:extLst>
              </p:cNvPr>
              <p:cNvSpPr txBox="1"/>
              <p:nvPr/>
            </p:nvSpPr>
            <p:spPr>
              <a:xfrm>
                <a:off x="2659737" y="4315603"/>
                <a:ext cx="5098062" cy="5739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𝐴𝑠𝑠𝑒𝑡</m:t>
                      </m:r>
                      <m:r>
                        <a:rPr lang="es-ES" b="0" i="1" smtClean="0">
                          <a:latin typeface="Cambria Math" panose="02040503050406030204" pitchFamily="18" charset="0"/>
                        </a:rPr>
                        <m:t> </m:t>
                      </m:r>
                      <m:r>
                        <a:rPr lang="es-ES" b="0" i="1" smtClean="0">
                          <a:latin typeface="Cambria Math" panose="02040503050406030204" pitchFamily="18" charset="0"/>
                        </a:rPr>
                        <m:t>𝐼𝑛𝑡𝑒𝑛𝑠𝑖𝑡𝑦</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𝑝𝑟𝑜𝑑𝑢𝑐𝑐𝑖</m:t>
                          </m:r>
                          <m:r>
                            <a:rPr lang="es-ES" i="1">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𝑡𝑒</m:t>
                          </m:r>
                          <m:r>
                            <a:rPr lang="es-ES" i="1">
                              <a:latin typeface="Cambria Math" panose="02040503050406030204" pitchFamily="18" charset="0"/>
                            </a:rPr>
                            <m:t>ó</m:t>
                          </m:r>
                          <m:r>
                            <a:rPr lang="es-ES" b="0" i="1" smtClean="0">
                              <a:latin typeface="Cambria Math" panose="02040503050406030204" pitchFamily="18" charset="0"/>
                            </a:rPr>
                            <m:t>𝑟𝑖𝑐𝑎</m:t>
                          </m:r>
                        </m:num>
                        <m:den>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𝑡𝑜𝑡𝑎𝑙</m:t>
                          </m:r>
                          <m:r>
                            <a:rPr lang="es-ES" b="0" i="1" smtClean="0">
                              <a:latin typeface="Cambria Math" panose="02040503050406030204" pitchFamily="18" charset="0"/>
                            </a:rPr>
                            <m:t> </m:t>
                          </m:r>
                          <m:r>
                            <a:rPr lang="es-ES" b="0" i="1" smtClean="0">
                              <a:latin typeface="Cambria Math" panose="02040503050406030204" pitchFamily="18" charset="0"/>
                            </a:rPr>
                            <m:t>𝑟𝑒𝑎𝑙</m:t>
                          </m:r>
                        </m:den>
                      </m:f>
                    </m:oMath>
                  </m:oMathPara>
                </a14:m>
                <a:endParaRPr lang="es-CL" dirty="0"/>
              </a:p>
            </p:txBody>
          </p:sp>
        </mc:Choice>
        <mc:Fallback>
          <p:sp>
            <p:nvSpPr>
              <p:cNvPr id="3" name="CuadroTexto 2">
                <a:extLst>
                  <a:ext uri="{FF2B5EF4-FFF2-40B4-BE49-F238E27FC236}">
                    <a16:creationId xmlns:a16="http://schemas.microsoft.com/office/drawing/2014/main" id="{5C3D0A79-9AB0-C4F5-64D2-C701ADC6D997}"/>
                  </a:ext>
                </a:extLst>
              </p:cNvPr>
              <p:cNvSpPr txBox="1">
                <a:spLocks noRot="1" noChangeAspect="1" noMove="1" noResize="1" noEditPoints="1" noAdjustHandles="1" noChangeArrowheads="1" noChangeShapeType="1" noTextEdit="1"/>
              </p:cNvSpPr>
              <p:nvPr/>
            </p:nvSpPr>
            <p:spPr>
              <a:xfrm>
                <a:off x="2659737" y="4315603"/>
                <a:ext cx="5098062" cy="573940"/>
              </a:xfrm>
              <a:prstGeom prst="rect">
                <a:avLst/>
              </a:prstGeom>
              <a:blipFill>
                <a:blip r:embed="rId2"/>
                <a:stretch>
                  <a:fillRect l="-496" t="-6522" r="-248" b="-21739"/>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89252320-3440-F0AB-5081-247D993E089F}"/>
                  </a:ext>
                </a:extLst>
              </p:cNvPr>
              <p:cNvSpPr txBox="1"/>
              <p:nvPr/>
            </p:nvSpPr>
            <p:spPr>
              <a:xfrm>
                <a:off x="2659737" y="5389926"/>
                <a:ext cx="5006242" cy="5259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𝑈𝑡𝑖𝑙𝑖𝑧𝑎𝑐𝑖</m:t>
                      </m:r>
                      <m:r>
                        <a:rPr lang="es-ES" i="1">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m:t>
                      </m:r>
                      <m:r>
                        <a:rPr lang="es-ES" i="1">
                          <a:latin typeface="Cambria Math" panose="02040503050406030204" pitchFamily="18" charset="0"/>
                        </a:rPr>
                        <m:t>í</m:t>
                      </m:r>
                      <m:r>
                        <a:rPr lang="es-ES" b="0" i="1" smtClean="0">
                          <a:latin typeface="Cambria Math" panose="02040503050406030204" pitchFamily="18" charset="0"/>
                        </a:rPr>
                        <m:t>𝑛𝑒𝑎</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𝑇𝑖𝑒𝑚𝑝𝑜</m:t>
                          </m:r>
                          <m:r>
                            <a:rPr lang="es-ES" b="0" i="1" smtClean="0">
                              <a:latin typeface="Cambria Math" panose="02040503050406030204" pitchFamily="18" charset="0"/>
                            </a:rPr>
                            <m:t> </m:t>
                          </m:r>
                          <m:r>
                            <a:rPr lang="es-ES" b="0" i="1" smtClean="0">
                              <a:latin typeface="Cambria Math" panose="02040503050406030204" pitchFamily="18" charset="0"/>
                            </a:rPr>
                            <m:t>𝑡𝑜𝑡𝑎𝑙</m:t>
                          </m:r>
                          <m:r>
                            <a:rPr lang="es-ES" b="0" i="1" smtClean="0">
                              <a:latin typeface="Cambria Math" panose="02040503050406030204" pitchFamily="18" charset="0"/>
                            </a:rPr>
                            <m:t> </m:t>
                          </m:r>
                          <m:r>
                            <a:rPr lang="es-ES" b="0" i="1" smtClean="0">
                              <a:latin typeface="Cambria Math" panose="02040503050406030204" pitchFamily="18" charset="0"/>
                            </a:rPr>
                            <m:t>𝑟𝑒𝑎𝑙</m:t>
                          </m:r>
                        </m:num>
                        <m:den>
                          <m:r>
                            <a:rPr lang="es-ES" b="0" i="1" smtClean="0">
                              <a:latin typeface="Cambria Math" panose="02040503050406030204" pitchFamily="18" charset="0"/>
                            </a:rPr>
                            <m:t>𝐻𝑜𝑟𝑎𝑠</m:t>
                          </m:r>
                          <m:r>
                            <a:rPr lang="es-ES" b="0" i="1" smtClean="0">
                              <a:latin typeface="Cambria Math" panose="02040503050406030204" pitchFamily="18" charset="0"/>
                            </a:rPr>
                            <m:t> </m:t>
                          </m:r>
                          <m:r>
                            <a:rPr lang="es-ES" b="0" i="1" smtClean="0">
                              <a:latin typeface="Cambria Math" panose="02040503050406030204" pitchFamily="18" charset="0"/>
                            </a:rPr>
                            <m:t>𝑠𝑒𝑚𝑎𝑛𝑎𝑙𝑒𝑠</m:t>
                          </m:r>
                          <m:r>
                            <a:rPr lang="es-ES" b="0" i="1" smtClean="0">
                              <a:latin typeface="Cambria Math" panose="02040503050406030204" pitchFamily="18" charset="0"/>
                            </a:rPr>
                            <m:t> </m:t>
                          </m:r>
                          <m:r>
                            <a:rPr lang="es-ES" b="0" i="1" smtClean="0">
                              <a:latin typeface="Cambria Math" panose="02040503050406030204" pitchFamily="18" charset="0"/>
                            </a:rPr>
                            <m:t>𝑡𝑜𝑡𝑎𝑙𝑒𝑠</m:t>
                          </m:r>
                        </m:den>
                      </m:f>
                    </m:oMath>
                  </m:oMathPara>
                </a14:m>
                <a:endParaRPr lang="es-CL" dirty="0"/>
              </a:p>
            </p:txBody>
          </p:sp>
        </mc:Choice>
        <mc:Fallback>
          <p:sp>
            <p:nvSpPr>
              <p:cNvPr id="4" name="CuadroTexto 3">
                <a:extLst>
                  <a:ext uri="{FF2B5EF4-FFF2-40B4-BE49-F238E27FC236}">
                    <a16:creationId xmlns:a16="http://schemas.microsoft.com/office/drawing/2014/main" id="{89252320-3440-F0AB-5081-247D993E089F}"/>
                  </a:ext>
                </a:extLst>
              </p:cNvPr>
              <p:cNvSpPr txBox="1">
                <a:spLocks noRot="1" noChangeAspect="1" noMove="1" noResize="1" noEditPoints="1" noAdjustHandles="1" noChangeArrowheads="1" noChangeShapeType="1" noTextEdit="1"/>
              </p:cNvSpPr>
              <p:nvPr/>
            </p:nvSpPr>
            <p:spPr>
              <a:xfrm>
                <a:off x="2659737" y="5389926"/>
                <a:ext cx="5006242" cy="525978"/>
              </a:xfrm>
              <a:prstGeom prst="rect">
                <a:avLst/>
              </a:prstGeom>
              <a:blipFill>
                <a:blip r:embed="rId3"/>
                <a:stretch>
                  <a:fillRect l="-759" t="-9524" r="-506" b="-30952"/>
                </a:stretch>
              </a:blipFill>
            </p:spPr>
            <p:txBody>
              <a:bodyPr/>
              <a:lstStyle/>
              <a:p>
                <a:r>
                  <a:rPr lang="es-CL">
                    <a:noFill/>
                  </a:rPr>
                  <a:t> </a:t>
                </a:r>
              </a:p>
            </p:txBody>
          </p:sp>
        </mc:Fallback>
      </mc:AlternateContent>
      <p:sp>
        <p:nvSpPr>
          <p:cNvPr id="7" name="Rectángulo 6">
            <a:extLst>
              <a:ext uri="{FF2B5EF4-FFF2-40B4-BE49-F238E27FC236}">
                <a16:creationId xmlns:a16="http://schemas.microsoft.com/office/drawing/2014/main" id="{0984FF43-6D6E-EED9-AEE8-20BE4DFEFA02}"/>
              </a:ext>
            </a:extLst>
          </p:cNvPr>
          <p:cNvSpPr/>
          <p:nvPr/>
        </p:nvSpPr>
        <p:spPr>
          <a:xfrm>
            <a:off x="2556769" y="5291091"/>
            <a:ext cx="5513033" cy="873527"/>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63B663A7-E843-13D0-7875-969F30CC4CD8}"/>
              </a:ext>
            </a:extLst>
          </p:cNvPr>
          <p:cNvSpPr txBox="1"/>
          <p:nvPr/>
        </p:nvSpPr>
        <p:spPr>
          <a:xfrm>
            <a:off x="8412467" y="5358522"/>
            <a:ext cx="1977636" cy="954107"/>
          </a:xfrm>
          <a:prstGeom prst="rect">
            <a:avLst/>
          </a:prstGeom>
          <a:noFill/>
        </p:spPr>
        <p:txBody>
          <a:bodyPr wrap="square" rtlCol="0">
            <a:spAutoFit/>
          </a:bodyPr>
          <a:lstStyle/>
          <a:p>
            <a:r>
              <a:rPr lang="es-CL" sz="1400" dirty="0">
                <a:solidFill>
                  <a:srgbClr val="FF0000"/>
                </a:solidFill>
              </a:rPr>
              <a:t>Se opta por buscar el valor máximo de este KPI (específicamente, el numerador)</a:t>
            </a:r>
          </a:p>
        </p:txBody>
      </p:sp>
    </p:spTree>
    <p:extLst>
      <p:ext uri="{BB962C8B-B14F-4D97-AF65-F5344CB8AC3E}">
        <p14:creationId xmlns:p14="http://schemas.microsoft.com/office/powerpoint/2010/main" val="215378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07;p7">
            <a:extLst>
              <a:ext uri="{FF2B5EF4-FFF2-40B4-BE49-F238E27FC236}">
                <a16:creationId xmlns:a16="http://schemas.microsoft.com/office/drawing/2014/main" id="{DC945E58-A5DB-29F4-62D6-7F8E13D42AE4}"/>
              </a:ext>
            </a:extLst>
          </p:cNvPr>
          <p:cNvSpPr txBox="1">
            <a:spLocks/>
          </p:cNvSpPr>
          <p:nvPr/>
        </p:nvSpPr>
        <p:spPr>
          <a:xfrm>
            <a:off x="1365735" y="320072"/>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definiciones para formulación</a:t>
            </a:r>
            <a:endParaRPr lang="es-ES" dirty="0">
              <a:solidFill>
                <a:srgbClr val="04A49C"/>
              </a:solidFill>
              <a:cs typeface="Calibri Light"/>
            </a:endParaRPr>
          </a:p>
        </p:txBody>
      </p:sp>
      <p:sp>
        <p:nvSpPr>
          <p:cNvPr id="26" name="Marcador de contenido 2">
            <a:extLst>
              <a:ext uri="{FF2B5EF4-FFF2-40B4-BE49-F238E27FC236}">
                <a16:creationId xmlns:a16="http://schemas.microsoft.com/office/drawing/2014/main" id="{FF0D0A64-745D-D0CA-84A4-B6DBAE1FD4B6}"/>
              </a:ext>
            </a:extLst>
          </p:cNvPr>
          <p:cNvSpPr>
            <a:spLocks noGrp="1"/>
          </p:cNvSpPr>
          <p:nvPr>
            <p:ph idx="1"/>
          </p:nvPr>
        </p:nvSpPr>
        <p:spPr>
          <a:xfrm>
            <a:off x="838200" y="1581378"/>
            <a:ext cx="10515600" cy="4956550"/>
          </a:xfrm>
        </p:spPr>
        <p:txBody>
          <a:bodyPr/>
          <a:lstStyle/>
          <a:p>
            <a:pPr marL="0" indent="0">
              <a:buNone/>
            </a:pPr>
            <a:r>
              <a:rPr lang="es-ES" dirty="0"/>
              <a:t>Se presenta la lógica de producción de productos en una línea de producción determinada: </a:t>
            </a:r>
          </a:p>
        </p:txBody>
      </p:sp>
      <p:pic>
        <p:nvPicPr>
          <p:cNvPr id="3" name="Imagen 2">
            <a:extLst>
              <a:ext uri="{FF2B5EF4-FFF2-40B4-BE49-F238E27FC236}">
                <a16:creationId xmlns:a16="http://schemas.microsoft.com/office/drawing/2014/main" id="{E5A37CE0-CA3A-D44C-E07E-05350333167F}"/>
              </a:ext>
            </a:extLst>
          </p:cNvPr>
          <p:cNvPicPr>
            <a:picLocks noChangeAspect="1"/>
          </p:cNvPicPr>
          <p:nvPr/>
        </p:nvPicPr>
        <p:blipFill>
          <a:blip r:embed="rId2"/>
          <a:stretch>
            <a:fillRect/>
          </a:stretch>
        </p:blipFill>
        <p:spPr>
          <a:xfrm>
            <a:off x="735623" y="3143510"/>
            <a:ext cx="10483506" cy="2133449"/>
          </a:xfrm>
          <a:prstGeom prst="rect">
            <a:avLst/>
          </a:prstGeom>
        </p:spPr>
      </p:pic>
    </p:spTree>
    <p:extLst>
      <p:ext uri="{BB962C8B-B14F-4D97-AF65-F5344CB8AC3E}">
        <p14:creationId xmlns:p14="http://schemas.microsoft.com/office/powerpoint/2010/main" val="103124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Tabla 6">
                <a:extLst>
                  <a:ext uri="{FF2B5EF4-FFF2-40B4-BE49-F238E27FC236}">
                    <a16:creationId xmlns:a16="http://schemas.microsoft.com/office/drawing/2014/main" id="{AB457887-6254-D09A-261C-31E3257591A0}"/>
                  </a:ext>
                </a:extLst>
              </p:cNvPr>
              <p:cNvGraphicFramePr>
                <a:graphicFrameLocks noGrp="1"/>
              </p:cNvGraphicFramePr>
              <p:nvPr>
                <p:extLst>
                  <p:ext uri="{D42A27DB-BD31-4B8C-83A1-F6EECF244321}">
                    <p14:modId xmlns:p14="http://schemas.microsoft.com/office/powerpoint/2010/main" val="354207775"/>
                  </p:ext>
                </p:extLst>
              </p:nvPr>
            </p:nvGraphicFramePr>
            <p:xfrm>
              <a:off x="2032000" y="1598445"/>
              <a:ext cx="8128000" cy="3281833"/>
            </p:xfrm>
            <a:graphic>
              <a:graphicData uri="http://schemas.openxmlformats.org/drawingml/2006/table">
                <a:tbl>
                  <a:tblPr firstRow="1" bandRow="1">
                    <a:tableStyleId>{21E4AEA4-8DFA-4A89-87EB-49C32662AFE0}</a:tableStyleId>
                  </a:tblPr>
                  <a:tblGrid>
                    <a:gridCol w="1675934">
                      <a:extLst>
                        <a:ext uri="{9D8B030D-6E8A-4147-A177-3AD203B41FA5}">
                          <a16:colId xmlns:a16="http://schemas.microsoft.com/office/drawing/2014/main" val="680638545"/>
                        </a:ext>
                      </a:extLst>
                    </a:gridCol>
                    <a:gridCol w="6452066">
                      <a:extLst>
                        <a:ext uri="{9D8B030D-6E8A-4147-A177-3AD203B41FA5}">
                          <a16:colId xmlns:a16="http://schemas.microsoft.com/office/drawing/2014/main" val="373654059"/>
                        </a:ext>
                      </a:extLst>
                    </a:gridCol>
                  </a:tblGrid>
                  <a:tr h="410998">
                    <a:tc>
                      <a:txBody>
                        <a:bodyPr/>
                        <a:lstStyle/>
                        <a:p>
                          <a:pPr algn="ctr"/>
                          <a:r>
                            <a:rPr lang="es-CL" dirty="0">
                              <a:solidFill>
                                <a:schemeClr val="bg1"/>
                              </a:solidFill>
                            </a:rPr>
                            <a:t>Variable</a:t>
                          </a:r>
                        </a:p>
                      </a:txBody>
                      <a:tcPr/>
                    </a:tc>
                    <a:tc>
                      <a:txBody>
                        <a:bodyPr/>
                        <a:lstStyle/>
                        <a:p>
                          <a:r>
                            <a:rPr lang="es-CL" dirty="0"/>
                            <a:t>Descripción</a:t>
                          </a:r>
                        </a:p>
                      </a:txBody>
                      <a:tcPr/>
                    </a:tc>
                    <a:extLst>
                      <a:ext uri="{0D108BD9-81ED-4DB2-BD59-A6C34878D82A}">
                        <a16:rowId xmlns:a16="http://schemas.microsoft.com/office/drawing/2014/main" val="641379112"/>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𝑥</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Variable de decisión de horas producidas de producto 𝑖 en la línea 𝑘. Donde </a:t>
                          </a:r>
                          <a14:m>
                            <m:oMath xmlns:m="http://schemas.openxmlformats.org/officeDocument/2006/math">
                              <m:sSub>
                                <m:sSubPr>
                                  <m:ctrlPr>
                                    <a:rPr lang="es-CL" sz="1800" kern="1200">
                                      <a:solidFill>
                                        <a:schemeClr val="dk1"/>
                                      </a:solidFill>
                                      <a:effectLst/>
                                    </a:rPr>
                                  </m:ctrlPr>
                                </m:sSubPr>
                                <m:e>
                                  <m:r>
                                    <a:rPr lang="es-CL" sz="1800" kern="1200">
                                      <a:solidFill>
                                        <a:schemeClr val="dk1"/>
                                      </a:solidFill>
                                      <a:effectLst/>
                                    </a:rPr>
                                    <m:t>𝑥</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r>
                                <a:rPr lang="es-CL" sz="1800" kern="1200">
                                  <a:solidFill>
                                    <a:schemeClr val="dk1"/>
                                  </a:solidFill>
                                  <a:effectLst/>
                                </a:rPr>
                                <m:t>≥0</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619518332"/>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𝑤</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Variable de binaria para la activación del PP de arranque para la producción de cada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la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 Donde </a:t>
                          </a:r>
                          <a14:m>
                            <m:oMath xmlns:m="http://schemas.openxmlformats.org/officeDocument/2006/math">
                              <m:sSub>
                                <m:sSubPr>
                                  <m:ctrlPr>
                                    <a:rPr lang="es-CL" sz="1800" kern="1200">
                                      <a:solidFill>
                                        <a:schemeClr val="dk1"/>
                                      </a:solidFill>
                                      <a:effectLst/>
                                    </a:rPr>
                                  </m:ctrlPr>
                                </m:sSubPr>
                                <m:e>
                                  <m:r>
                                    <a:rPr lang="es-CL" sz="1800" kern="1200">
                                      <a:solidFill>
                                        <a:schemeClr val="dk1"/>
                                      </a:solidFill>
                                      <a:effectLst/>
                                    </a:rPr>
                                    <m:t>𝑤</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r>
                                <a:rPr lang="es-CL" sz="1800" kern="1200">
                                  <a:solidFill>
                                    <a:schemeClr val="dk1"/>
                                  </a:solidFill>
                                  <a:effectLst/>
                                </a:rPr>
                                <m:t>∈ </m:t>
                              </m:r>
                              <m:d>
                                <m:dPr>
                                  <m:begChr m:val="{"/>
                                  <m:endChr m:val="}"/>
                                  <m:ctrlPr>
                                    <a:rPr lang="es-CL" sz="1800" kern="1200">
                                      <a:solidFill>
                                        <a:schemeClr val="dk1"/>
                                      </a:solidFill>
                                      <a:effectLst/>
                                    </a:rPr>
                                  </m:ctrlPr>
                                </m:dPr>
                                <m:e>
                                  <m:r>
                                    <a:rPr lang="es-CL" sz="1800" kern="1200">
                                      <a:solidFill>
                                        <a:schemeClr val="dk1"/>
                                      </a:solidFill>
                                      <a:effectLst/>
                                    </a:rPr>
                                    <m:t>0,1</m:t>
                                  </m:r>
                                </m:e>
                              </m:d>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877405727"/>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𝑦</m:t>
                                  </m:r>
                                </m:e>
                                <m:sub>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Variable de binaria para la activación para el PP de cierre para el último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de la línea </a:t>
                          </a:r>
                          <a14:m>
                            <m:oMath xmlns:m="http://schemas.openxmlformats.org/officeDocument/2006/math">
                              <m:r>
                                <a:rPr lang="es-CL" sz="1800" kern="1200">
                                  <a:solidFill>
                                    <a:schemeClr val="dk1"/>
                                  </a:solidFill>
                                  <a:effectLst/>
                                </a:rPr>
                                <m:t>𝑘</m:t>
                              </m:r>
                              <m:r>
                                <a:rPr lang="es-CL" sz="1800" kern="1200">
                                  <a:solidFill>
                                    <a:schemeClr val="dk1"/>
                                  </a:solidFill>
                                  <a:effectLst/>
                                </a:rPr>
                                <m:t>.</m:t>
                              </m:r>
                            </m:oMath>
                          </a14:m>
                          <a:r>
                            <a:rPr lang="es-CL" sz="1800" kern="1200" dirty="0">
                              <a:solidFill>
                                <a:schemeClr val="dk1"/>
                              </a:solidFill>
                              <a:effectLst/>
                            </a:rPr>
                            <a:t> Donde </a:t>
                          </a:r>
                          <a14:m>
                            <m:oMath xmlns:m="http://schemas.openxmlformats.org/officeDocument/2006/math">
                              <m:sSub>
                                <m:sSubPr>
                                  <m:ctrlPr>
                                    <a:rPr lang="es-CL" sz="1800" kern="1200">
                                      <a:solidFill>
                                        <a:schemeClr val="dk1"/>
                                      </a:solidFill>
                                      <a:effectLst/>
                                    </a:rPr>
                                  </m:ctrlPr>
                                </m:sSubPr>
                                <m:e>
                                  <m:r>
                                    <a:rPr lang="es-CL" sz="1800" kern="1200">
                                      <a:solidFill>
                                        <a:schemeClr val="dk1"/>
                                      </a:solidFill>
                                      <a:effectLst/>
                                    </a:rPr>
                                    <m:t>𝑦</m:t>
                                  </m:r>
                                </m:e>
                                <m:sub>
                                  <m:r>
                                    <a:rPr lang="es-CL" sz="1800" kern="1200">
                                      <a:solidFill>
                                        <a:schemeClr val="dk1"/>
                                      </a:solidFill>
                                      <a:effectLst/>
                                    </a:rPr>
                                    <m:t>𝑘</m:t>
                                  </m:r>
                                </m:sub>
                              </m:sSub>
                              <m:r>
                                <a:rPr lang="es-CL" sz="1800" kern="1200">
                                  <a:solidFill>
                                    <a:schemeClr val="dk1"/>
                                  </a:solidFill>
                                  <a:effectLst/>
                                </a:rPr>
                                <m:t>∈ </m:t>
                              </m:r>
                              <m:d>
                                <m:dPr>
                                  <m:begChr m:val="{"/>
                                  <m:endChr m:val="}"/>
                                  <m:ctrlPr>
                                    <a:rPr lang="es-CL" sz="1800" kern="1200">
                                      <a:solidFill>
                                        <a:schemeClr val="dk1"/>
                                      </a:solidFill>
                                      <a:effectLst/>
                                    </a:rPr>
                                  </m:ctrlPr>
                                </m:dPr>
                                <m:e>
                                  <m:r>
                                    <a:rPr lang="es-CL" sz="1800" kern="1200">
                                      <a:solidFill>
                                        <a:schemeClr val="dk1"/>
                                      </a:solidFill>
                                      <a:effectLst/>
                                    </a:rPr>
                                    <m:t>0,1</m:t>
                                  </m:r>
                                </m:e>
                              </m:d>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1152290817"/>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𝑧</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variable que determina la cantidad de veces que se aplica el PP de limpieza/mantención programada al producir un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la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 Donde </a:t>
                          </a:r>
                          <a14:m>
                            <m:oMath xmlns:m="http://schemas.openxmlformats.org/officeDocument/2006/math">
                              <m:sSub>
                                <m:sSubPr>
                                  <m:ctrlPr>
                                    <a:rPr lang="es-CL" sz="1800" kern="1200">
                                      <a:solidFill>
                                        <a:schemeClr val="dk1"/>
                                      </a:solidFill>
                                      <a:effectLst/>
                                    </a:rPr>
                                  </m:ctrlPr>
                                </m:sSubPr>
                                <m:e>
                                  <m:r>
                                    <a:rPr lang="es-CL" sz="1800" kern="1200">
                                      <a:solidFill>
                                        <a:schemeClr val="dk1"/>
                                      </a:solidFill>
                                      <a:effectLst/>
                                    </a:rPr>
                                    <m:t>𝑧</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r>
                                <a:rPr lang="es-CL" sz="1800" kern="1200">
                                  <a:solidFill>
                                    <a:schemeClr val="dk1"/>
                                  </a:solidFill>
                                  <a:effectLst/>
                                </a:rPr>
                                <m:t>∈ </m:t>
                              </m:r>
                              <m:sSub>
                                <m:sSubPr>
                                  <m:ctrlPr>
                                    <a:rPr lang="es-CL" sz="1800" kern="1200">
                                      <a:solidFill>
                                        <a:schemeClr val="dk1"/>
                                      </a:solidFill>
                                      <a:effectLst/>
                                    </a:rPr>
                                  </m:ctrlPr>
                                </m:sSubPr>
                                <m:e>
                                  <m:r>
                                    <a:rPr lang="es-CL" sz="1800" kern="1200">
                                      <a:solidFill>
                                        <a:schemeClr val="dk1"/>
                                      </a:solidFill>
                                      <a:effectLst/>
                                    </a:rPr>
                                    <m:t>ℤ</m:t>
                                  </m:r>
                                </m:e>
                                <m:sub>
                                  <m:r>
                                    <a:rPr lang="es-CL" sz="1800" kern="1200">
                                      <a:solidFill>
                                        <a:schemeClr val="dk1"/>
                                      </a:solidFill>
                                      <a:effectLst/>
                                    </a:rPr>
                                    <m:t>+</m:t>
                                  </m:r>
                                </m:sub>
                              </m:sSub>
                            </m:oMath>
                          </a14:m>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314339900"/>
                      </a:ext>
                    </a:extLst>
                  </a:tr>
                </a:tbl>
              </a:graphicData>
            </a:graphic>
          </p:graphicFrame>
        </mc:Choice>
        <mc:Fallback>
          <p:graphicFrame>
            <p:nvGraphicFramePr>
              <p:cNvPr id="7" name="Tabla 6">
                <a:extLst>
                  <a:ext uri="{FF2B5EF4-FFF2-40B4-BE49-F238E27FC236}">
                    <a16:creationId xmlns:a16="http://schemas.microsoft.com/office/drawing/2014/main" id="{AB457887-6254-D09A-261C-31E3257591A0}"/>
                  </a:ext>
                </a:extLst>
              </p:cNvPr>
              <p:cNvGraphicFramePr>
                <a:graphicFrameLocks noGrp="1"/>
              </p:cNvGraphicFramePr>
              <p:nvPr>
                <p:extLst>
                  <p:ext uri="{D42A27DB-BD31-4B8C-83A1-F6EECF244321}">
                    <p14:modId xmlns:p14="http://schemas.microsoft.com/office/powerpoint/2010/main" val="354207775"/>
                  </p:ext>
                </p:extLst>
              </p:nvPr>
            </p:nvGraphicFramePr>
            <p:xfrm>
              <a:off x="2032000" y="1598445"/>
              <a:ext cx="8128000" cy="3281833"/>
            </p:xfrm>
            <a:graphic>
              <a:graphicData uri="http://schemas.openxmlformats.org/drawingml/2006/table">
                <a:tbl>
                  <a:tblPr firstRow="1" bandRow="1">
                    <a:tableStyleId>{21E4AEA4-8DFA-4A89-87EB-49C32662AFE0}</a:tableStyleId>
                  </a:tblPr>
                  <a:tblGrid>
                    <a:gridCol w="1675934">
                      <a:extLst>
                        <a:ext uri="{9D8B030D-6E8A-4147-A177-3AD203B41FA5}">
                          <a16:colId xmlns:a16="http://schemas.microsoft.com/office/drawing/2014/main" val="680638545"/>
                        </a:ext>
                      </a:extLst>
                    </a:gridCol>
                    <a:gridCol w="6452066">
                      <a:extLst>
                        <a:ext uri="{9D8B030D-6E8A-4147-A177-3AD203B41FA5}">
                          <a16:colId xmlns:a16="http://schemas.microsoft.com/office/drawing/2014/main" val="373654059"/>
                        </a:ext>
                      </a:extLst>
                    </a:gridCol>
                  </a:tblGrid>
                  <a:tr h="410998">
                    <a:tc>
                      <a:txBody>
                        <a:bodyPr/>
                        <a:lstStyle/>
                        <a:p>
                          <a:pPr algn="ctr"/>
                          <a:r>
                            <a:rPr lang="es-CL" dirty="0">
                              <a:solidFill>
                                <a:schemeClr val="bg1"/>
                              </a:solidFill>
                            </a:rPr>
                            <a:t>Variable</a:t>
                          </a:r>
                        </a:p>
                      </a:txBody>
                      <a:tcPr/>
                    </a:tc>
                    <a:tc>
                      <a:txBody>
                        <a:bodyPr/>
                        <a:lstStyle/>
                        <a:p>
                          <a:r>
                            <a:rPr lang="es-CL" dirty="0"/>
                            <a:t>Descripción</a:t>
                          </a:r>
                        </a:p>
                      </a:txBody>
                      <a:tcPr/>
                    </a:tc>
                    <a:extLst>
                      <a:ext uri="{0D108BD9-81ED-4DB2-BD59-A6C34878D82A}">
                        <a16:rowId xmlns:a16="http://schemas.microsoft.com/office/drawing/2014/main" val="641379112"/>
                      </a:ext>
                    </a:extLst>
                  </a:tr>
                  <a:tr h="652145">
                    <a:tc>
                      <a:txBody>
                        <a:bodyPr/>
                        <a:lstStyle/>
                        <a:p>
                          <a:endParaRPr lang="es-CL"/>
                        </a:p>
                      </a:txBody>
                      <a:tcPr anchor="ctr">
                        <a:blipFill>
                          <a:blip r:embed="rId2"/>
                          <a:stretch>
                            <a:fillRect l="-758" t="-68627" r="-387121" b="-358824"/>
                          </a:stretch>
                        </a:blipFill>
                      </a:tcPr>
                    </a:tc>
                    <a:tc>
                      <a:txBody>
                        <a:bodyPr/>
                        <a:lstStyle/>
                        <a:p>
                          <a:endParaRPr lang="es-CL"/>
                        </a:p>
                      </a:txBody>
                      <a:tcPr>
                        <a:blipFill>
                          <a:blip r:embed="rId2"/>
                          <a:stretch>
                            <a:fillRect l="-26181" t="-68627" r="-591" b="-358824"/>
                          </a:stretch>
                        </a:blipFill>
                      </a:tcPr>
                    </a:tc>
                    <a:extLst>
                      <a:ext uri="{0D108BD9-81ED-4DB2-BD59-A6C34878D82A}">
                        <a16:rowId xmlns:a16="http://schemas.microsoft.com/office/drawing/2014/main" val="619518332"/>
                      </a:ext>
                    </a:extLst>
                  </a:tr>
                  <a:tr h="652145">
                    <a:tc>
                      <a:txBody>
                        <a:bodyPr/>
                        <a:lstStyle/>
                        <a:p>
                          <a:endParaRPr lang="es-CL"/>
                        </a:p>
                      </a:txBody>
                      <a:tcPr anchor="ctr">
                        <a:blipFill>
                          <a:blip r:embed="rId2"/>
                          <a:stretch>
                            <a:fillRect l="-758" t="-165385" r="-387121" b="-251923"/>
                          </a:stretch>
                        </a:blipFill>
                      </a:tcPr>
                    </a:tc>
                    <a:tc>
                      <a:txBody>
                        <a:bodyPr/>
                        <a:lstStyle/>
                        <a:p>
                          <a:endParaRPr lang="es-CL"/>
                        </a:p>
                      </a:txBody>
                      <a:tcPr>
                        <a:blipFill>
                          <a:blip r:embed="rId2"/>
                          <a:stretch>
                            <a:fillRect l="-26181" t="-165385" r="-591" b="-251923"/>
                          </a:stretch>
                        </a:blipFill>
                      </a:tcPr>
                    </a:tc>
                    <a:extLst>
                      <a:ext uri="{0D108BD9-81ED-4DB2-BD59-A6C34878D82A}">
                        <a16:rowId xmlns:a16="http://schemas.microsoft.com/office/drawing/2014/main" val="877405727"/>
                      </a:ext>
                    </a:extLst>
                  </a:tr>
                  <a:tr h="640080">
                    <a:tc>
                      <a:txBody>
                        <a:bodyPr/>
                        <a:lstStyle/>
                        <a:p>
                          <a:endParaRPr lang="es-CL"/>
                        </a:p>
                      </a:txBody>
                      <a:tcPr anchor="ctr">
                        <a:blipFill>
                          <a:blip r:embed="rId2"/>
                          <a:stretch>
                            <a:fillRect l="-758" t="-270588" r="-387121" b="-156863"/>
                          </a:stretch>
                        </a:blipFill>
                      </a:tcPr>
                    </a:tc>
                    <a:tc>
                      <a:txBody>
                        <a:bodyPr/>
                        <a:lstStyle/>
                        <a:p>
                          <a:endParaRPr lang="es-CL"/>
                        </a:p>
                      </a:txBody>
                      <a:tcPr>
                        <a:blipFill>
                          <a:blip r:embed="rId2"/>
                          <a:stretch>
                            <a:fillRect l="-26181" t="-270588" r="-591" b="-156863"/>
                          </a:stretch>
                        </a:blipFill>
                      </a:tcPr>
                    </a:tc>
                    <a:extLst>
                      <a:ext uri="{0D108BD9-81ED-4DB2-BD59-A6C34878D82A}">
                        <a16:rowId xmlns:a16="http://schemas.microsoft.com/office/drawing/2014/main" val="1152290817"/>
                      </a:ext>
                    </a:extLst>
                  </a:tr>
                  <a:tr h="926465">
                    <a:tc>
                      <a:txBody>
                        <a:bodyPr/>
                        <a:lstStyle/>
                        <a:p>
                          <a:endParaRPr lang="es-CL"/>
                        </a:p>
                      </a:txBody>
                      <a:tcPr anchor="ctr">
                        <a:blipFill>
                          <a:blip r:embed="rId2"/>
                          <a:stretch>
                            <a:fillRect l="-758" t="-258904" r="-387121" b="-9589"/>
                          </a:stretch>
                        </a:blipFill>
                      </a:tcPr>
                    </a:tc>
                    <a:tc>
                      <a:txBody>
                        <a:bodyPr/>
                        <a:lstStyle/>
                        <a:p>
                          <a:endParaRPr lang="es-CL"/>
                        </a:p>
                      </a:txBody>
                      <a:tcPr>
                        <a:blipFill>
                          <a:blip r:embed="rId2"/>
                          <a:stretch>
                            <a:fillRect l="-26181" t="-258904" r="-591" b="-9589"/>
                          </a:stretch>
                        </a:blipFill>
                      </a:tcPr>
                    </a:tc>
                    <a:extLst>
                      <a:ext uri="{0D108BD9-81ED-4DB2-BD59-A6C34878D82A}">
                        <a16:rowId xmlns:a16="http://schemas.microsoft.com/office/drawing/2014/main" val="314339900"/>
                      </a:ext>
                    </a:extLst>
                  </a:tr>
                </a:tbl>
              </a:graphicData>
            </a:graphic>
          </p:graphicFrame>
        </mc:Fallback>
      </mc:AlternateContent>
      <p:sp>
        <p:nvSpPr>
          <p:cNvPr id="2" name="Google Shape;207;p7">
            <a:extLst>
              <a:ext uri="{FF2B5EF4-FFF2-40B4-BE49-F238E27FC236}">
                <a16:creationId xmlns:a16="http://schemas.microsoft.com/office/drawing/2014/main" id="{897162BB-66A3-5BC1-046E-C7E78BE87BF7}"/>
              </a:ext>
            </a:extLst>
          </p:cNvPr>
          <p:cNvSpPr txBox="1">
            <a:spLocks/>
          </p:cNvSpPr>
          <p:nvPr/>
        </p:nvSpPr>
        <p:spPr>
          <a:xfrm>
            <a:off x="1583848" y="311631"/>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Tabla de variables</a:t>
            </a:r>
            <a:endParaRPr lang="es-ES" dirty="0">
              <a:solidFill>
                <a:srgbClr val="04A49C"/>
              </a:solidFill>
              <a:cs typeface="Calibri Light"/>
            </a:endParaRPr>
          </a:p>
        </p:txBody>
      </p:sp>
    </p:spTree>
    <p:extLst>
      <p:ext uri="{BB962C8B-B14F-4D97-AF65-F5344CB8AC3E}">
        <p14:creationId xmlns:p14="http://schemas.microsoft.com/office/powerpoint/2010/main" val="562987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a 3">
                <a:extLst>
                  <a:ext uri="{FF2B5EF4-FFF2-40B4-BE49-F238E27FC236}">
                    <a16:creationId xmlns:a16="http://schemas.microsoft.com/office/drawing/2014/main" id="{AA35485C-7AD7-E9F8-6770-6492486CBF65}"/>
                  </a:ext>
                </a:extLst>
              </p:cNvPr>
              <p:cNvGraphicFramePr>
                <a:graphicFrameLocks noGrp="1"/>
              </p:cNvGraphicFramePr>
              <p:nvPr>
                <p:extLst>
                  <p:ext uri="{D42A27DB-BD31-4B8C-83A1-F6EECF244321}">
                    <p14:modId xmlns:p14="http://schemas.microsoft.com/office/powerpoint/2010/main" val="3906921590"/>
                  </p:ext>
                </p:extLst>
              </p:nvPr>
            </p:nvGraphicFramePr>
            <p:xfrm>
              <a:off x="1000153" y="1434515"/>
              <a:ext cx="10056537" cy="4604385"/>
            </p:xfrm>
            <a:graphic>
              <a:graphicData uri="http://schemas.openxmlformats.org/drawingml/2006/table">
                <a:tbl>
                  <a:tblPr firstRow="1" bandRow="1">
                    <a:tableStyleId>{21E4AEA4-8DFA-4A89-87EB-49C32662AFE0}</a:tableStyleId>
                  </a:tblPr>
                  <a:tblGrid>
                    <a:gridCol w="1633989">
                      <a:extLst>
                        <a:ext uri="{9D8B030D-6E8A-4147-A177-3AD203B41FA5}">
                          <a16:colId xmlns:a16="http://schemas.microsoft.com/office/drawing/2014/main" val="192245775"/>
                        </a:ext>
                      </a:extLst>
                    </a:gridCol>
                    <a:gridCol w="8422548">
                      <a:extLst>
                        <a:ext uri="{9D8B030D-6E8A-4147-A177-3AD203B41FA5}">
                          <a16:colId xmlns:a16="http://schemas.microsoft.com/office/drawing/2014/main" val="1196746987"/>
                        </a:ext>
                      </a:extLst>
                    </a:gridCol>
                  </a:tblGrid>
                  <a:tr h="370840">
                    <a:tc>
                      <a:txBody>
                        <a:bodyPr/>
                        <a:lstStyle/>
                        <a:p>
                          <a:pPr algn="ctr"/>
                          <a:r>
                            <a:rPr lang="es-CL" dirty="0"/>
                            <a:t>Dato</a:t>
                          </a:r>
                        </a:p>
                      </a:txBody>
                      <a:tcPr/>
                    </a:tc>
                    <a:tc>
                      <a:txBody>
                        <a:bodyPr/>
                        <a:lstStyle/>
                        <a:p>
                          <a:pPr algn="ctr"/>
                          <a:r>
                            <a:rPr lang="es-CL" dirty="0"/>
                            <a:t>Descripción</a:t>
                          </a:r>
                        </a:p>
                      </a:txBody>
                      <a:tcPr/>
                    </a:tc>
                    <a:extLst>
                      <a:ext uri="{0D108BD9-81ED-4DB2-BD59-A6C34878D82A}">
                        <a16:rowId xmlns:a16="http://schemas.microsoft.com/office/drawing/2014/main" val="3449166104"/>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𝑃</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porcentaje de capacidad de uso de la maquinaria para la producción de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1858054860"/>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𝑆</m:t>
                                  </m:r>
                                </m:e>
                                <m:sub>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tiempo en horas correspondiente al PP de arranque en una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3219768955"/>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𝑇</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tiempo en horas correspondiente al PP de limpieza/mantención programada al producir un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una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1882353215"/>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𝐹</m:t>
                                  </m:r>
                                </m:e>
                                <m:sub>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tiempo en horas correspondiente al PP de cierre en una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1023635545"/>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𝑅</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velocidad de producción efectiva para producir un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la línea </a:t>
                          </a:r>
                          <a14:m>
                            <m:oMath xmlns:m="http://schemas.openxmlformats.org/officeDocument/2006/math">
                              <m:r>
                                <a:rPr lang="es-CL" sz="1800" kern="1200">
                                  <a:solidFill>
                                    <a:schemeClr val="dk1"/>
                                  </a:solidFill>
                                  <a:effectLst/>
                                </a:rPr>
                                <m:t>𝑘</m:t>
                              </m:r>
                              <m:r>
                                <a:rPr lang="es-CL" sz="1800" kern="1200">
                                  <a:solidFill>
                                    <a:schemeClr val="dk1"/>
                                  </a:solidFill>
                                  <a:effectLst/>
                                </a:rPr>
                                <m:t>.</m:t>
                              </m:r>
                            </m:oMath>
                          </a14:m>
                          <a:r>
                            <a:rPr lang="es-CL" sz="1800" kern="1200" dirty="0">
                              <a:solidFill>
                                <a:schemeClr val="dk1"/>
                              </a:solidFill>
                              <a:effectLst/>
                            </a:rPr>
                            <a:t> Este valor proviene del producto entre la velocidad de producción (cajas/hora) con el porcentaje de capacidad de uso de la maquinaria </a:t>
                          </a:r>
                          <a14:m>
                            <m:oMath xmlns:m="http://schemas.openxmlformats.org/officeDocument/2006/math">
                              <m:sSub>
                                <m:sSubPr>
                                  <m:ctrlPr>
                                    <a:rPr lang="es-CL" sz="1800" kern="1200">
                                      <a:solidFill>
                                        <a:schemeClr val="dk1"/>
                                      </a:solidFill>
                                      <a:effectLst/>
                                    </a:rPr>
                                  </m:ctrlPr>
                                </m:sSubPr>
                                <m:e>
                                  <m:r>
                                    <a:rPr lang="es-CL" sz="1800" kern="1200">
                                      <a:solidFill>
                                        <a:schemeClr val="dk1"/>
                                      </a:solidFill>
                                      <a:effectLst/>
                                    </a:rPr>
                                    <m:t>𝑃</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833302203"/>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𝐷</m:t>
                                  </m:r>
                                </m:e>
                                <m:sub>
                                  <m:r>
                                    <a:rPr lang="es-CL" sz="1800" kern="1200">
                                      <a:solidFill>
                                        <a:schemeClr val="dk1"/>
                                      </a:solidFill>
                                      <a:effectLst/>
                                    </a:rPr>
                                    <m:t>𝑖</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demanda semanal de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cantidad de cajas.</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2605888322"/>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𝐻</m:t>
                                  </m:r>
                                </m:e>
                                <m:sub>
                                  <m:r>
                                    <a:rPr lang="es-CL" sz="1800" kern="1200">
                                      <a:solidFill>
                                        <a:schemeClr val="dk1"/>
                                      </a:solidFill>
                                      <a:effectLst/>
                                    </a:rPr>
                                    <m:t>𝑖</m:t>
                                  </m:r>
                                  <m:r>
                                    <a:rPr lang="es-CL" sz="1800" kern="1200">
                                      <a:solidFill>
                                        <a:schemeClr val="dk1"/>
                                      </a:solidFill>
                                      <a:effectLst/>
                                    </a:rPr>
                                    <m:t>,</m:t>
                                  </m:r>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frecuencia de aplicación de PP de limpieza/mantención programada. Por ejemplo, si el parámetro tiene valor igual a 3, indica que  cada 3 turnos se aplica el PP al producir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 en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 </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2731734147"/>
                      </a:ext>
                    </a:extLst>
                  </a:tr>
                </a:tbl>
              </a:graphicData>
            </a:graphic>
          </p:graphicFrame>
        </mc:Choice>
        <mc:Fallback>
          <p:graphicFrame>
            <p:nvGraphicFramePr>
              <p:cNvPr id="4" name="Tabla 3">
                <a:extLst>
                  <a:ext uri="{FF2B5EF4-FFF2-40B4-BE49-F238E27FC236}">
                    <a16:creationId xmlns:a16="http://schemas.microsoft.com/office/drawing/2014/main" id="{AA35485C-7AD7-E9F8-6770-6492486CBF65}"/>
                  </a:ext>
                </a:extLst>
              </p:cNvPr>
              <p:cNvGraphicFramePr>
                <a:graphicFrameLocks noGrp="1"/>
              </p:cNvGraphicFramePr>
              <p:nvPr>
                <p:extLst>
                  <p:ext uri="{D42A27DB-BD31-4B8C-83A1-F6EECF244321}">
                    <p14:modId xmlns:p14="http://schemas.microsoft.com/office/powerpoint/2010/main" val="3906921590"/>
                  </p:ext>
                </p:extLst>
              </p:nvPr>
            </p:nvGraphicFramePr>
            <p:xfrm>
              <a:off x="1000153" y="1434515"/>
              <a:ext cx="10056537" cy="4604385"/>
            </p:xfrm>
            <a:graphic>
              <a:graphicData uri="http://schemas.openxmlformats.org/drawingml/2006/table">
                <a:tbl>
                  <a:tblPr firstRow="1" bandRow="1">
                    <a:tableStyleId>{21E4AEA4-8DFA-4A89-87EB-49C32662AFE0}</a:tableStyleId>
                  </a:tblPr>
                  <a:tblGrid>
                    <a:gridCol w="1633989">
                      <a:extLst>
                        <a:ext uri="{9D8B030D-6E8A-4147-A177-3AD203B41FA5}">
                          <a16:colId xmlns:a16="http://schemas.microsoft.com/office/drawing/2014/main" val="192245775"/>
                        </a:ext>
                      </a:extLst>
                    </a:gridCol>
                    <a:gridCol w="8422548">
                      <a:extLst>
                        <a:ext uri="{9D8B030D-6E8A-4147-A177-3AD203B41FA5}">
                          <a16:colId xmlns:a16="http://schemas.microsoft.com/office/drawing/2014/main" val="1196746987"/>
                        </a:ext>
                      </a:extLst>
                    </a:gridCol>
                  </a:tblGrid>
                  <a:tr h="370840">
                    <a:tc>
                      <a:txBody>
                        <a:bodyPr/>
                        <a:lstStyle/>
                        <a:p>
                          <a:pPr algn="ctr"/>
                          <a:r>
                            <a:rPr lang="es-CL" dirty="0"/>
                            <a:t>Dato</a:t>
                          </a:r>
                        </a:p>
                      </a:txBody>
                      <a:tcPr/>
                    </a:tc>
                    <a:tc>
                      <a:txBody>
                        <a:bodyPr/>
                        <a:lstStyle/>
                        <a:p>
                          <a:pPr algn="ctr"/>
                          <a:r>
                            <a:rPr lang="es-CL" dirty="0"/>
                            <a:t>Descripción</a:t>
                          </a:r>
                        </a:p>
                      </a:txBody>
                      <a:tcPr/>
                    </a:tc>
                    <a:extLst>
                      <a:ext uri="{0D108BD9-81ED-4DB2-BD59-A6C34878D82A}">
                        <a16:rowId xmlns:a16="http://schemas.microsoft.com/office/drawing/2014/main" val="3449166104"/>
                      </a:ext>
                    </a:extLst>
                  </a:tr>
                  <a:tr h="640080">
                    <a:tc>
                      <a:txBody>
                        <a:bodyPr/>
                        <a:lstStyle/>
                        <a:p>
                          <a:endParaRPr lang="es-CL"/>
                        </a:p>
                      </a:txBody>
                      <a:tcPr anchor="ctr">
                        <a:blipFill>
                          <a:blip r:embed="rId2"/>
                          <a:stretch>
                            <a:fillRect t="-60784" r="-516279" b="-572549"/>
                          </a:stretch>
                        </a:blipFill>
                      </a:tcPr>
                    </a:tc>
                    <a:tc>
                      <a:txBody>
                        <a:bodyPr/>
                        <a:lstStyle/>
                        <a:p>
                          <a:endParaRPr lang="es-CL"/>
                        </a:p>
                      </a:txBody>
                      <a:tcPr>
                        <a:blipFill>
                          <a:blip r:embed="rId2"/>
                          <a:stretch>
                            <a:fillRect l="-19428" t="-60784" r="-301" b="-572549"/>
                          </a:stretch>
                        </a:blipFill>
                      </a:tcPr>
                    </a:tc>
                    <a:extLst>
                      <a:ext uri="{0D108BD9-81ED-4DB2-BD59-A6C34878D82A}">
                        <a16:rowId xmlns:a16="http://schemas.microsoft.com/office/drawing/2014/main" val="1858054860"/>
                      </a:ext>
                    </a:extLst>
                  </a:tr>
                  <a:tr h="370840">
                    <a:tc>
                      <a:txBody>
                        <a:bodyPr/>
                        <a:lstStyle/>
                        <a:p>
                          <a:endParaRPr lang="es-CL"/>
                        </a:p>
                      </a:txBody>
                      <a:tcPr anchor="ctr">
                        <a:blipFill>
                          <a:blip r:embed="rId2"/>
                          <a:stretch>
                            <a:fillRect t="-282759" r="-516279" b="-906897"/>
                          </a:stretch>
                        </a:blipFill>
                      </a:tcPr>
                    </a:tc>
                    <a:tc>
                      <a:txBody>
                        <a:bodyPr/>
                        <a:lstStyle/>
                        <a:p>
                          <a:endParaRPr lang="es-CL"/>
                        </a:p>
                      </a:txBody>
                      <a:tcPr>
                        <a:blipFill>
                          <a:blip r:embed="rId2"/>
                          <a:stretch>
                            <a:fillRect l="-19428" t="-282759" r="-301" b="-906897"/>
                          </a:stretch>
                        </a:blipFill>
                      </a:tcPr>
                    </a:tc>
                    <a:extLst>
                      <a:ext uri="{0D108BD9-81ED-4DB2-BD59-A6C34878D82A}">
                        <a16:rowId xmlns:a16="http://schemas.microsoft.com/office/drawing/2014/main" val="3219768955"/>
                      </a:ext>
                    </a:extLst>
                  </a:tr>
                  <a:tr h="640080">
                    <a:tc>
                      <a:txBody>
                        <a:bodyPr/>
                        <a:lstStyle/>
                        <a:p>
                          <a:endParaRPr lang="es-CL"/>
                        </a:p>
                      </a:txBody>
                      <a:tcPr anchor="ctr">
                        <a:blipFill>
                          <a:blip r:embed="rId2"/>
                          <a:stretch>
                            <a:fillRect t="-217647" r="-516279" b="-415686"/>
                          </a:stretch>
                        </a:blipFill>
                      </a:tcPr>
                    </a:tc>
                    <a:tc>
                      <a:txBody>
                        <a:bodyPr/>
                        <a:lstStyle/>
                        <a:p>
                          <a:endParaRPr lang="es-CL"/>
                        </a:p>
                      </a:txBody>
                      <a:tcPr>
                        <a:blipFill>
                          <a:blip r:embed="rId2"/>
                          <a:stretch>
                            <a:fillRect l="-19428" t="-217647" r="-301" b="-415686"/>
                          </a:stretch>
                        </a:blipFill>
                      </a:tcPr>
                    </a:tc>
                    <a:extLst>
                      <a:ext uri="{0D108BD9-81ED-4DB2-BD59-A6C34878D82A}">
                        <a16:rowId xmlns:a16="http://schemas.microsoft.com/office/drawing/2014/main" val="1882353215"/>
                      </a:ext>
                    </a:extLst>
                  </a:tr>
                  <a:tr h="370840">
                    <a:tc>
                      <a:txBody>
                        <a:bodyPr/>
                        <a:lstStyle/>
                        <a:p>
                          <a:endParaRPr lang="es-CL"/>
                        </a:p>
                      </a:txBody>
                      <a:tcPr anchor="ctr">
                        <a:blipFill>
                          <a:blip r:embed="rId2"/>
                          <a:stretch>
                            <a:fillRect t="-558621" r="-516279" b="-631034"/>
                          </a:stretch>
                        </a:blipFill>
                      </a:tcPr>
                    </a:tc>
                    <a:tc>
                      <a:txBody>
                        <a:bodyPr/>
                        <a:lstStyle/>
                        <a:p>
                          <a:endParaRPr lang="es-CL"/>
                        </a:p>
                      </a:txBody>
                      <a:tcPr>
                        <a:blipFill>
                          <a:blip r:embed="rId2"/>
                          <a:stretch>
                            <a:fillRect l="-19428" t="-558621" r="-301" b="-631034"/>
                          </a:stretch>
                        </a:blipFill>
                      </a:tcPr>
                    </a:tc>
                    <a:extLst>
                      <a:ext uri="{0D108BD9-81ED-4DB2-BD59-A6C34878D82A}">
                        <a16:rowId xmlns:a16="http://schemas.microsoft.com/office/drawing/2014/main" val="1023635545"/>
                      </a:ext>
                    </a:extLst>
                  </a:tr>
                  <a:tr h="926465">
                    <a:tc>
                      <a:txBody>
                        <a:bodyPr/>
                        <a:lstStyle/>
                        <a:p>
                          <a:endParaRPr lang="es-CL"/>
                        </a:p>
                      </a:txBody>
                      <a:tcPr anchor="ctr">
                        <a:blipFill>
                          <a:blip r:embed="rId2"/>
                          <a:stretch>
                            <a:fillRect t="-261644" r="-516279" b="-150685"/>
                          </a:stretch>
                        </a:blipFill>
                      </a:tcPr>
                    </a:tc>
                    <a:tc>
                      <a:txBody>
                        <a:bodyPr/>
                        <a:lstStyle/>
                        <a:p>
                          <a:endParaRPr lang="es-CL"/>
                        </a:p>
                      </a:txBody>
                      <a:tcPr>
                        <a:blipFill>
                          <a:blip r:embed="rId2"/>
                          <a:stretch>
                            <a:fillRect l="-19428" t="-261644" r="-301" b="-150685"/>
                          </a:stretch>
                        </a:blipFill>
                      </a:tcPr>
                    </a:tc>
                    <a:extLst>
                      <a:ext uri="{0D108BD9-81ED-4DB2-BD59-A6C34878D82A}">
                        <a16:rowId xmlns:a16="http://schemas.microsoft.com/office/drawing/2014/main" val="833302203"/>
                      </a:ext>
                    </a:extLst>
                  </a:tr>
                  <a:tr h="370840">
                    <a:tc>
                      <a:txBody>
                        <a:bodyPr/>
                        <a:lstStyle/>
                        <a:p>
                          <a:endParaRPr lang="es-CL"/>
                        </a:p>
                      </a:txBody>
                      <a:tcPr anchor="ctr">
                        <a:blipFill>
                          <a:blip r:embed="rId2"/>
                          <a:stretch>
                            <a:fillRect t="-880000" r="-516279" b="-266667"/>
                          </a:stretch>
                        </a:blipFill>
                      </a:tcPr>
                    </a:tc>
                    <a:tc>
                      <a:txBody>
                        <a:bodyPr/>
                        <a:lstStyle/>
                        <a:p>
                          <a:endParaRPr lang="es-CL"/>
                        </a:p>
                      </a:txBody>
                      <a:tcPr>
                        <a:blipFill>
                          <a:blip r:embed="rId2"/>
                          <a:stretch>
                            <a:fillRect l="-19428" t="-880000" r="-301" b="-266667"/>
                          </a:stretch>
                        </a:blipFill>
                      </a:tcPr>
                    </a:tc>
                    <a:extLst>
                      <a:ext uri="{0D108BD9-81ED-4DB2-BD59-A6C34878D82A}">
                        <a16:rowId xmlns:a16="http://schemas.microsoft.com/office/drawing/2014/main" val="2605888322"/>
                      </a:ext>
                    </a:extLst>
                  </a:tr>
                  <a:tr h="914400">
                    <a:tc>
                      <a:txBody>
                        <a:bodyPr/>
                        <a:lstStyle/>
                        <a:p>
                          <a:endParaRPr lang="es-CL"/>
                        </a:p>
                      </a:txBody>
                      <a:tcPr anchor="ctr">
                        <a:blipFill>
                          <a:blip r:embed="rId2"/>
                          <a:stretch>
                            <a:fillRect t="-408333" r="-516279" b="-11111"/>
                          </a:stretch>
                        </a:blipFill>
                      </a:tcPr>
                    </a:tc>
                    <a:tc>
                      <a:txBody>
                        <a:bodyPr/>
                        <a:lstStyle/>
                        <a:p>
                          <a:endParaRPr lang="es-CL"/>
                        </a:p>
                      </a:txBody>
                      <a:tcPr>
                        <a:blipFill>
                          <a:blip r:embed="rId2"/>
                          <a:stretch>
                            <a:fillRect l="-19428" t="-408333" r="-301" b="-11111"/>
                          </a:stretch>
                        </a:blipFill>
                      </a:tcPr>
                    </a:tc>
                    <a:extLst>
                      <a:ext uri="{0D108BD9-81ED-4DB2-BD59-A6C34878D82A}">
                        <a16:rowId xmlns:a16="http://schemas.microsoft.com/office/drawing/2014/main" val="2731734147"/>
                      </a:ext>
                    </a:extLst>
                  </a:tr>
                </a:tbl>
              </a:graphicData>
            </a:graphic>
          </p:graphicFrame>
        </mc:Fallback>
      </mc:AlternateContent>
      <p:sp>
        <p:nvSpPr>
          <p:cNvPr id="6" name="Google Shape;207;p7">
            <a:extLst>
              <a:ext uri="{FF2B5EF4-FFF2-40B4-BE49-F238E27FC236}">
                <a16:creationId xmlns:a16="http://schemas.microsoft.com/office/drawing/2014/main" id="{4286956B-9DAD-CFE1-D45E-97F3A4D686F3}"/>
              </a:ext>
            </a:extLst>
          </p:cNvPr>
          <p:cNvSpPr txBox="1">
            <a:spLocks/>
          </p:cNvSpPr>
          <p:nvPr/>
        </p:nvSpPr>
        <p:spPr>
          <a:xfrm>
            <a:off x="1583848" y="311631"/>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Tabla de parámetros</a:t>
            </a:r>
            <a:endParaRPr lang="es-ES" dirty="0">
              <a:solidFill>
                <a:srgbClr val="04A49C"/>
              </a:solidFill>
              <a:cs typeface="Calibri Light"/>
            </a:endParaRPr>
          </a:p>
        </p:txBody>
      </p:sp>
    </p:spTree>
    <p:extLst>
      <p:ext uri="{BB962C8B-B14F-4D97-AF65-F5344CB8AC3E}">
        <p14:creationId xmlns:p14="http://schemas.microsoft.com/office/powerpoint/2010/main" val="165443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a 3">
                <a:extLst>
                  <a:ext uri="{FF2B5EF4-FFF2-40B4-BE49-F238E27FC236}">
                    <a16:creationId xmlns:a16="http://schemas.microsoft.com/office/drawing/2014/main" id="{72CA99A0-724E-A6D9-24A6-88CC37AD3A56}"/>
                  </a:ext>
                </a:extLst>
              </p:cNvPr>
              <p:cNvGraphicFramePr>
                <a:graphicFrameLocks noGrp="1"/>
              </p:cNvGraphicFramePr>
              <p:nvPr>
                <p:extLst>
                  <p:ext uri="{D42A27DB-BD31-4B8C-83A1-F6EECF244321}">
                    <p14:modId xmlns:p14="http://schemas.microsoft.com/office/powerpoint/2010/main" val="13897746"/>
                  </p:ext>
                </p:extLst>
              </p:nvPr>
            </p:nvGraphicFramePr>
            <p:xfrm>
              <a:off x="1629328" y="1801846"/>
              <a:ext cx="8128000" cy="2392680"/>
            </p:xfrm>
            <a:graphic>
              <a:graphicData uri="http://schemas.openxmlformats.org/drawingml/2006/table">
                <a:tbl>
                  <a:tblPr firstRow="1" bandRow="1">
                    <a:tableStyleId>{21E4AEA4-8DFA-4A89-87EB-49C32662AFE0}</a:tableStyleId>
                  </a:tblPr>
                  <a:tblGrid>
                    <a:gridCol w="1415876">
                      <a:extLst>
                        <a:ext uri="{9D8B030D-6E8A-4147-A177-3AD203B41FA5}">
                          <a16:colId xmlns:a16="http://schemas.microsoft.com/office/drawing/2014/main" val="1336553311"/>
                        </a:ext>
                      </a:extLst>
                    </a:gridCol>
                    <a:gridCol w="6712124">
                      <a:extLst>
                        <a:ext uri="{9D8B030D-6E8A-4147-A177-3AD203B41FA5}">
                          <a16:colId xmlns:a16="http://schemas.microsoft.com/office/drawing/2014/main" val="1731349986"/>
                        </a:ext>
                      </a:extLst>
                    </a:gridCol>
                  </a:tblGrid>
                  <a:tr h="370840">
                    <a:tc>
                      <a:txBody>
                        <a:bodyPr/>
                        <a:lstStyle/>
                        <a:p>
                          <a:pPr algn="ctr"/>
                          <a:r>
                            <a:rPr lang="es-CL" dirty="0"/>
                            <a:t>Grupo</a:t>
                          </a:r>
                        </a:p>
                      </a:txBody>
                      <a:tcPr/>
                    </a:tc>
                    <a:tc>
                      <a:txBody>
                        <a:bodyPr/>
                        <a:lstStyle/>
                        <a:p>
                          <a:pPr algn="ctr"/>
                          <a:r>
                            <a:rPr lang="es-CL" dirty="0"/>
                            <a:t>Descripción</a:t>
                          </a:r>
                        </a:p>
                      </a:txBody>
                      <a:tcPr/>
                    </a:tc>
                    <a:extLst>
                      <a:ext uri="{0D108BD9-81ED-4DB2-BD59-A6C34878D82A}">
                        <a16:rowId xmlns:a16="http://schemas.microsoft.com/office/drawing/2014/main" val="1988688836"/>
                      </a:ext>
                    </a:extLst>
                  </a:tr>
                  <a:tr h="370840">
                    <a:tc>
                      <a:txBody>
                        <a:bodyPr/>
                        <a:lstStyle/>
                        <a:p>
                          <a:pPr algn="ctr"/>
                          <a14:m>
                            <m:oMath xmlns:m="http://schemas.openxmlformats.org/officeDocument/2006/math">
                              <m:r>
                                <a:rPr lang="es-CL" sz="1800" kern="1200" smtClean="0">
                                  <a:solidFill>
                                    <a:schemeClr val="dk1"/>
                                  </a:solidFill>
                                  <a:effectLst/>
                                </a:rPr>
                                <m:t>𝐾</m:t>
                              </m:r>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 que contiene todas las líneas de proceso de la planta.</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3253052131"/>
                      </a:ext>
                    </a:extLst>
                  </a:tr>
                  <a:tr h="370840">
                    <a:tc>
                      <a:txBody>
                        <a:bodyPr/>
                        <a:lstStyle/>
                        <a:p>
                          <a:pPr algn="ctr"/>
                          <a14:m>
                            <m:oMath xmlns:m="http://schemas.openxmlformats.org/officeDocument/2006/math">
                              <m:r>
                                <a:rPr lang="es-CL" sz="1800" kern="1200" smtClean="0">
                                  <a:solidFill>
                                    <a:schemeClr val="dk1"/>
                                  </a:solidFill>
                                  <a:effectLst/>
                                </a:rPr>
                                <m:t>𝐼</m:t>
                              </m:r>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 que contiene todos los productos que pueden elaborarse en la planta.</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897025284"/>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𝜔</m:t>
                                  </m:r>
                                </m:e>
                                <m:sub>
                                  <m:r>
                                    <a:rPr lang="es-CL" sz="1800" kern="1200">
                                      <a:solidFill>
                                        <a:schemeClr val="dk1"/>
                                      </a:solidFill>
                                      <a:effectLst/>
                                    </a:rPr>
                                    <m:t>𝑖</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grupos que contienen las líneas que pueden producir un producto </a:t>
                          </a:r>
                          <a14:m>
                            <m:oMath xmlns:m="http://schemas.openxmlformats.org/officeDocument/2006/math">
                              <m:r>
                                <a:rPr lang="es-CL" sz="1800" kern="1200">
                                  <a:solidFill>
                                    <a:schemeClr val="dk1"/>
                                  </a:solidFill>
                                  <a:effectLst/>
                                </a:rPr>
                                <m:t>𝑖</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1036204968"/>
                      </a:ext>
                    </a:extLst>
                  </a:tr>
                  <a:tr h="370840">
                    <a:tc>
                      <a:txBody>
                        <a:bodyPr/>
                        <a:lstStyle/>
                        <a:p>
                          <a:pPr algn="ctr"/>
                          <a14:m>
                            <m:oMath xmlns:m="http://schemas.openxmlformats.org/officeDocument/2006/math">
                              <m:sSub>
                                <m:sSubPr>
                                  <m:ctrlPr>
                                    <a:rPr lang="es-CL" sz="1800" kern="1200" smtClean="0">
                                      <a:solidFill>
                                        <a:schemeClr val="dk1"/>
                                      </a:solidFill>
                                      <a:effectLst/>
                                    </a:rPr>
                                  </m:ctrlPr>
                                </m:sSubPr>
                                <m:e>
                                  <m:r>
                                    <a:rPr lang="es-CL" sz="1800" kern="1200">
                                      <a:solidFill>
                                        <a:schemeClr val="dk1"/>
                                      </a:solidFill>
                                      <a:effectLst/>
                                    </a:rPr>
                                    <m:t>𝜑</m:t>
                                  </m:r>
                                </m:e>
                                <m:sub>
                                  <m:r>
                                    <a:rPr lang="es-CL" sz="1800" kern="1200">
                                      <a:solidFill>
                                        <a:schemeClr val="dk1"/>
                                      </a:solidFill>
                                      <a:effectLst/>
                                    </a:rPr>
                                    <m:t>𝑘</m:t>
                                  </m:r>
                                </m:sub>
                              </m:sSub>
                            </m:oMath>
                          </a14:m>
                          <a:r>
                            <a:rPr lang="es-CL" dirty="0">
                              <a:effectLst/>
                            </a:rPr>
                            <a:t> </a:t>
                          </a:r>
                          <a:endParaRPr lang="es-C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grupos que contienen los productos que pueden ser producidos en la línea </a:t>
                          </a:r>
                          <a14:m>
                            <m:oMath xmlns:m="http://schemas.openxmlformats.org/officeDocument/2006/math">
                              <m:r>
                                <a:rPr lang="es-CL" sz="1800" kern="1200">
                                  <a:solidFill>
                                    <a:schemeClr val="dk1"/>
                                  </a:solidFill>
                                  <a:effectLst/>
                                </a:rPr>
                                <m:t>𝑘</m:t>
                              </m:r>
                            </m:oMath>
                          </a14:m>
                          <a:r>
                            <a:rPr lang="es-CL" sz="1800" kern="1200" dirty="0">
                              <a:solidFill>
                                <a:schemeClr val="dk1"/>
                              </a:solidFill>
                              <a:effectLst/>
                            </a:rPr>
                            <a:t>.</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2401184090"/>
                      </a:ext>
                    </a:extLst>
                  </a:tr>
                </a:tbl>
              </a:graphicData>
            </a:graphic>
          </p:graphicFrame>
        </mc:Choice>
        <mc:Fallback>
          <p:graphicFrame>
            <p:nvGraphicFramePr>
              <p:cNvPr id="4" name="Tabla 3">
                <a:extLst>
                  <a:ext uri="{FF2B5EF4-FFF2-40B4-BE49-F238E27FC236}">
                    <a16:creationId xmlns:a16="http://schemas.microsoft.com/office/drawing/2014/main" id="{72CA99A0-724E-A6D9-24A6-88CC37AD3A56}"/>
                  </a:ext>
                </a:extLst>
              </p:cNvPr>
              <p:cNvGraphicFramePr>
                <a:graphicFrameLocks noGrp="1"/>
              </p:cNvGraphicFramePr>
              <p:nvPr>
                <p:extLst>
                  <p:ext uri="{D42A27DB-BD31-4B8C-83A1-F6EECF244321}">
                    <p14:modId xmlns:p14="http://schemas.microsoft.com/office/powerpoint/2010/main" val="13897746"/>
                  </p:ext>
                </p:extLst>
              </p:nvPr>
            </p:nvGraphicFramePr>
            <p:xfrm>
              <a:off x="1629328" y="1801846"/>
              <a:ext cx="8128000" cy="2392680"/>
            </p:xfrm>
            <a:graphic>
              <a:graphicData uri="http://schemas.openxmlformats.org/drawingml/2006/table">
                <a:tbl>
                  <a:tblPr firstRow="1" bandRow="1">
                    <a:tableStyleId>{21E4AEA4-8DFA-4A89-87EB-49C32662AFE0}</a:tableStyleId>
                  </a:tblPr>
                  <a:tblGrid>
                    <a:gridCol w="1415876">
                      <a:extLst>
                        <a:ext uri="{9D8B030D-6E8A-4147-A177-3AD203B41FA5}">
                          <a16:colId xmlns:a16="http://schemas.microsoft.com/office/drawing/2014/main" val="1336553311"/>
                        </a:ext>
                      </a:extLst>
                    </a:gridCol>
                    <a:gridCol w="6712124">
                      <a:extLst>
                        <a:ext uri="{9D8B030D-6E8A-4147-A177-3AD203B41FA5}">
                          <a16:colId xmlns:a16="http://schemas.microsoft.com/office/drawing/2014/main" val="1731349986"/>
                        </a:ext>
                      </a:extLst>
                    </a:gridCol>
                  </a:tblGrid>
                  <a:tr h="370840">
                    <a:tc>
                      <a:txBody>
                        <a:bodyPr/>
                        <a:lstStyle/>
                        <a:p>
                          <a:pPr algn="ctr"/>
                          <a:r>
                            <a:rPr lang="es-CL" dirty="0"/>
                            <a:t>Grupo</a:t>
                          </a:r>
                        </a:p>
                      </a:txBody>
                      <a:tcPr/>
                    </a:tc>
                    <a:tc>
                      <a:txBody>
                        <a:bodyPr/>
                        <a:lstStyle/>
                        <a:p>
                          <a:pPr algn="ctr"/>
                          <a:r>
                            <a:rPr lang="es-CL" dirty="0"/>
                            <a:t>Descripción</a:t>
                          </a:r>
                        </a:p>
                      </a:txBody>
                      <a:tcPr/>
                    </a:tc>
                    <a:extLst>
                      <a:ext uri="{0D108BD9-81ED-4DB2-BD59-A6C34878D82A}">
                        <a16:rowId xmlns:a16="http://schemas.microsoft.com/office/drawing/2014/main" val="1988688836"/>
                      </a:ext>
                    </a:extLst>
                  </a:tr>
                  <a:tr h="370840">
                    <a:tc>
                      <a:txBody>
                        <a:bodyPr/>
                        <a:lstStyle/>
                        <a:p>
                          <a:endParaRPr lang="es-CL"/>
                        </a:p>
                      </a:txBody>
                      <a:tcPr anchor="ctr">
                        <a:blipFill>
                          <a:blip r:embed="rId2"/>
                          <a:stretch>
                            <a:fillRect l="-893" t="-103333" r="-474107" b="-46333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 que contiene todas las líneas de proceso de la planta.</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3253052131"/>
                      </a:ext>
                    </a:extLst>
                  </a:tr>
                  <a:tr h="640080">
                    <a:tc>
                      <a:txBody>
                        <a:bodyPr/>
                        <a:lstStyle/>
                        <a:p>
                          <a:endParaRPr lang="es-CL"/>
                        </a:p>
                      </a:txBody>
                      <a:tcPr anchor="ctr">
                        <a:blipFill>
                          <a:blip r:embed="rId2"/>
                          <a:stretch>
                            <a:fillRect l="-893" t="-119608" r="-474107" b="-17254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200" dirty="0">
                              <a:solidFill>
                                <a:schemeClr val="dk1"/>
                              </a:solidFill>
                              <a:effectLst/>
                            </a:rPr>
                            <a:t>grupo que contiene todos los productos que pueden elaborarse en la planta.</a:t>
                          </a:r>
                          <a:endParaRPr lang="es-CL" sz="1800" kern="1200" dirty="0">
                            <a:solidFill>
                              <a:schemeClr val="dk1"/>
                            </a:solidFill>
                            <a:effectLst/>
                            <a:latin typeface="+mn-lt"/>
                            <a:ea typeface="+mn-ea"/>
                            <a:cs typeface="+mn-cs"/>
                          </a:endParaRPr>
                        </a:p>
                      </a:txBody>
                      <a:tcPr/>
                    </a:tc>
                    <a:extLst>
                      <a:ext uri="{0D108BD9-81ED-4DB2-BD59-A6C34878D82A}">
                        <a16:rowId xmlns:a16="http://schemas.microsoft.com/office/drawing/2014/main" val="897025284"/>
                      </a:ext>
                    </a:extLst>
                  </a:tr>
                  <a:tr h="370840">
                    <a:tc>
                      <a:txBody>
                        <a:bodyPr/>
                        <a:lstStyle/>
                        <a:p>
                          <a:endParaRPr lang="es-CL"/>
                        </a:p>
                      </a:txBody>
                      <a:tcPr anchor="ctr">
                        <a:blipFill>
                          <a:blip r:embed="rId2"/>
                          <a:stretch>
                            <a:fillRect l="-893" t="-386207" r="-474107" b="-203448"/>
                          </a:stretch>
                        </a:blipFill>
                      </a:tcPr>
                    </a:tc>
                    <a:tc>
                      <a:txBody>
                        <a:bodyPr/>
                        <a:lstStyle/>
                        <a:p>
                          <a:endParaRPr lang="es-CL"/>
                        </a:p>
                      </a:txBody>
                      <a:tcPr>
                        <a:blipFill>
                          <a:blip r:embed="rId2"/>
                          <a:stretch>
                            <a:fillRect l="-21361" t="-386207" r="-378" b="-203448"/>
                          </a:stretch>
                        </a:blipFill>
                      </a:tcPr>
                    </a:tc>
                    <a:extLst>
                      <a:ext uri="{0D108BD9-81ED-4DB2-BD59-A6C34878D82A}">
                        <a16:rowId xmlns:a16="http://schemas.microsoft.com/office/drawing/2014/main" val="1036204968"/>
                      </a:ext>
                    </a:extLst>
                  </a:tr>
                  <a:tr h="640080">
                    <a:tc>
                      <a:txBody>
                        <a:bodyPr/>
                        <a:lstStyle/>
                        <a:p>
                          <a:endParaRPr lang="es-CL"/>
                        </a:p>
                      </a:txBody>
                      <a:tcPr anchor="ctr">
                        <a:blipFill>
                          <a:blip r:embed="rId2"/>
                          <a:stretch>
                            <a:fillRect l="-893" t="-276471" r="-474107" b="-15686"/>
                          </a:stretch>
                        </a:blipFill>
                      </a:tcPr>
                    </a:tc>
                    <a:tc>
                      <a:txBody>
                        <a:bodyPr/>
                        <a:lstStyle/>
                        <a:p>
                          <a:endParaRPr lang="es-CL"/>
                        </a:p>
                      </a:txBody>
                      <a:tcPr>
                        <a:blipFill>
                          <a:blip r:embed="rId2"/>
                          <a:stretch>
                            <a:fillRect l="-21361" t="-276471" r="-378" b="-15686"/>
                          </a:stretch>
                        </a:blipFill>
                      </a:tcPr>
                    </a:tc>
                    <a:extLst>
                      <a:ext uri="{0D108BD9-81ED-4DB2-BD59-A6C34878D82A}">
                        <a16:rowId xmlns:a16="http://schemas.microsoft.com/office/drawing/2014/main" val="2401184090"/>
                      </a:ext>
                    </a:extLst>
                  </a:tr>
                </a:tbl>
              </a:graphicData>
            </a:graphic>
          </p:graphicFrame>
        </mc:Fallback>
      </mc:AlternateContent>
      <p:sp>
        <p:nvSpPr>
          <p:cNvPr id="3" name="Google Shape;207;p7">
            <a:extLst>
              <a:ext uri="{FF2B5EF4-FFF2-40B4-BE49-F238E27FC236}">
                <a16:creationId xmlns:a16="http://schemas.microsoft.com/office/drawing/2014/main" id="{4BFF8721-77AD-B450-93F8-14FB3142636E}"/>
              </a:ext>
            </a:extLst>
          </p:cNvPr>
          <p:cNvSpPr txBox="1">
            <a:spLocks/>
          </p:cNvSpPr>
          <p:nvPr/>
        </p:nvSpPr>
        <p:spPr>
          <a:xfrm>
            <a:off x="1550292" y="356736"/>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Tabla de grupos</a:t>
            </a:r>
            <a:endParaRPr lang="es-ES" dirty="0">
              <a:solidFill>
                <a:srgbClr val="04A49C"/>
              </a:solidFill>
              <a:cs typeface="Calibri Light"/>
            </a:endParaRPr>
          </a:p>
        </p:txBody>
      </p:sp>
    </p:spTree>
    <p:extLst>
      <p:ext uri="{BB962C8B-B14F-4D97-AF65-F5344CB8AC3E}">
        <p14:creationId xmlns:p14="http://schemas.microsoft.com/office/powerpoint/2010/main" val="2209570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Google Shape;207;p7">
            <a:extLst>
              <a:ext uri="{FF2B5EF4-FFF2-40B4-BE49-F238E27FC236}">
                <a16:creationId xmlns:a16="http://schemas.microsoft.com/office/drawing/2014/main" id="{1A4AC9D2-42E9-861A-0089-ADBC1237F2CE}"/>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873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173EA2-891C-1036-F23E-FB8C2A10320E}"/>
              </a:ext>
            </a:extLst>
          </p:cNvPr>
          <p:cNvSpPr>
            <a:spLocks noGrp="1"/>
          </p:cNvSpPr>
          <p:nvPr>
            <p:ph idx="1"/>
          </p:nvPr>
        </p:nvSpPr>
        <p:spPr>
          <a:xfrm>
            <a:off x="838200" y="1340528"/>
            <a:ext cx="10515600" cy="4836435"/>
          </a:xfrm>
        </p:spPr>
        <p:txBody>
          <a:bodyPr>
            <a:normAutofit fontScale="62500" lnSpcReduction="20000"/>
          </a:bodyPr>
          <a:lstStyle/>
          <a:p>
            <a:pPr marL="514350" indent="-514350">
              <a:buFont typeface="+mj-lt"/>
              <a:buAutoNum type="arabicPeriod"/>
            </a:pPr>
            <a:r>
              <a:rPr lang="es-ES" b="1" dirty="0"/>
              <a:t>Introducción</a:t>
            </a:r>
          </a:p>
          <a:p>
            <a:pPr marL="514350" indent="-514350">
              <a:buFont typeface="+mj-lt"/>
              <a:buAutoNum type="arabicPeriod"/>
            </a:pPr>
            <a:r>
              <a:rPr lang="es-ES" b="1" dirty="0"/>
              <a:t>Problemática</a:t>
            </a:r>
          </a:p>
          <a:p>
            <a:pPr marL="514350" indent="-514350">
              <a:buFont typeface="+mj-lt"/>
              <a:buAutoNum type="arabicPeriod"/>
            </a:pPr>
            <a:r>
              <a:rPr lang="es-ES" b="1" dirty="0"/>
              <a:t>Objetivos y metodología</a:t>
            </a:r>
          </a:p>
          <a:p>
            <a:pPr marL="514350" indent="-514350">
              <a:buFont typeface="+mj-lt"/>
              <a:buAutoNum type="arabicPeriod"/>
            </a:pPr>
            <a:r>
              <a:rPr lang="es-ES" b="1" dirty="0"/>
              <a:t>Alcances</a:t>
            </a:r>
          </a:p>
          <a:p>
            <a:pPr marL="514350" indent="-514350">
              <a:buFont typeface="+mj-lt"/>
              <a:buAutoNum type="arabicPeriod"/>
            </a:pPr>
            <a:r>
              <a:rPr lang="es-ES" b="1" dirty="0"/>
              <a:t>Modelo matemático</a:t>
            </a:r>
          </a:p>
          <a:p>
            <a:pPr marL="457200" lvl="1" indent="0">
              <a:buNone/>
            </a:pPr>
            <a:r>
              <a:rPr lang="es-ES" dirty="0"/>
              <a:t>5.1 Definiciones para formulación</a:t>
            </a:r>
          </a:p>
          <a:p>
            <a:pPr marL="457200" lvl="1" indent="0">
              <a:buNone/>
            </a:pPr>
            <a:r>
              <a:rPr lang="es-ES" dirty="0"/>
              <a:t>5.2 Tabla de variables</a:t>
            </a:r>
          </a:p>
          <a:p>
            <a:pPr marL="457200" lvl="1" indent="0">
              <a:buNone/>
            </a:pPr>
            <a:r>
              <a:rPr lang="es-ES" dirty="0"/>
              <a:t>5.3 Tabla de parámetros</a:t>
            </a:r>
          </a:p>
          <a:p>
            <a:pPr marL="457200" lvl="1" indent="0">
              <a:buNone/>
            </a:pPr>
            <a:r>
              <a:rPr lang="es-ES" dirty="0"/>
              <a:t>5.4 Tabla de grupos</a:t>
            </a:r>
          </a:p>
          <a:p>
            <a:pPr marL="457200" lvl="1" indent="0">
              <a:buNone/>
            </a:pPr>
            <a:r>
              <a:rPr lang="es-ES" dirty="0"/>
              <a:t>5.5 Función objetivo y restricciones</a:t>
            </a:r>
          </a:p>
          <a:p>
            <a:pPr marL="457200" indent="-457200">
              <a:buFont typeface="+mj-lt"/>
              <a:buAutoNum type="arabicPeriod"/>
            </a:pPr>
            <a:r>
              <a:rPr lang="es-ES" b="1" dirty="0"/>
              <a:t>Algoritmo de generación de gráfico</a:t>
            </a:r>
          </a:p>
          <a:p>
            <a:pPr marL="457200" lvl="1" indent="0">
              <a:buNone/>
            </a:pPr>
            <a:r>
              <a:rPr lang="es-ES" dirty="0"/>
              <a:t>6.1 Gráfico</a:t>
            </a:r>
          </a:p>
          <a:p>
            <a:pPr marL="457200" lvl="1" indent="0">
              <a:buNone/>
            </a:pPr>
            <a:r>
              <a:rPr lang="es-ES" dirty="0"/>
              <a:t>6.2 Carta Gantt</a:t>
            </a:r>
          </a:p>
          <a:p>
            <a:pPr marL="457200" indent="-457200">
              <a:buFont typeface="+mj-lt"/>
              <a:buAutoNum type="arabicPeriod"/>
            </a:pPr>
            <a:r>
              <a:rPr lang="es-ES" b="1" dirty="0"/>
              <a:t>Análisis de resultados</a:t>
            </a:r>
          </a:p>
          <a:p>
            <a:pPr marL="457200" lvl="1" indent="0">
              <a:buNone/>
            </a:pPr>
            <a:r>
              <a:rPr lang="es-ES" dirty="0"/>
              <a:t>7.1 Producción</a:t>
            </a:r>
          </a:p>
          <a:p>
            <a:pPr marL="457200" lvl="1" indent="0">
              <a:buNone/>
            </a:pPr>
            <a:r>
              <a:rPr lang="es-ES" dirty="0"/>
              <a:t>7.2 KPI</a:t>
            </a:r>
          </a:p>
          <a:p>
            <a:pPr marL="457200" indent="-457200">
              <a:buFont typeface="+mj-lt"/>
              <a:buAutoNum type="arabicPeriod"/>
            </a:pPr>
            <a:r>
              <a:rPr lang="es-ES" b="1" dirty="0"/>
              <a:t>Conclusiones</a:t>
            </a:r>
          </a:p>
        </p:txBody>
      </p:sp>
      <p:sp>
        <p:nvSpPr>
          <p:cNvPr id="2" name="Google Shape;172;p2">
            <a:extLst>
              <a:ext uri="{FF2B5EF4-FFF2-40B4-BE49-F238E27FC236}">
                <a16:creationId xmlns:a16="http://schemas.microsoft.com/office/drawing/2014/main" id="{C79DAFBC-768E-47F7-9679-BE66A8A6FB26}"/>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Tabla de contenidos</a:t>
            </a:r>
            <a:endParaRPr lang="es-CL" dirty="0">
              <a:solidFill>
                <a:srgbClr val="04A49C"/>
              </a:solidFill>
              <a:cs typeface="Calibri Light"/>
            </a:endParaRPr>
          </a:p>
        </p:txBody>
      </p:sp>
    </p:spTree>
    <p:extLst>
      <p:ext uri="{BB962C8B-B14F-4D97-AF65-F5344CB8AC3E}">
        <p14:creationId xmlns:p14="http://schemas.microsoft.com/office/powerpoint/2010/main" val="2399326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BD1DE-DD33-3EBF-F053-877C23565E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86E4BC79-D3C3-01C3-54BA-9559672DC714}"/>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8F96EBC5-BA29-8AD0-AFA1-87789D24579F}"/>
              </a:ext>
            </a:extLst>
          </p:cNvPr>
          <p:cNvSpPr/>
          <p:nvPr/>
        </p:nvSpPr>
        <p:spPr>
          <a:xfrm>
            <a:off x="10378451" y="1396721"/>
            <a:ext cx="1629329"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F.O. que busca maximizar la cantidad de horas productivas</a:t>
            </a:r>
          </a:p>
        </p:txBody>
      </p:sp>
      <p:sp>
        <p:nvSpPr>
          <p:cNvPr id="7" name="Google Shape;207;p7">
            <a:extLst>
              <a:ext uri="{FF2B5EF4-FFF2-40B4-BE49-F238E27FC236}">
                <a16:creationId xmlns:a16="http://schemas.microsoft.com/office/drawing/2014/main" id="{332AAA4D-64D2-8796-D87D-3A3E2B244F5D}"/>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341628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A2847-9AD6-1DA4-BF21-3A5C9C0734E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53289FA4-95AE-757B-AACA-444EAD385BAC}"/>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8D22C208-B753-0CE3-4C80-BF379CB1411C}"/>
              </a:ext>
            </a:extLst>
          </p:cNvPr>
          <p:cNvSpPr/>
          <p:nvPr/>
        </p:nvSpPr>
        <p:spPr>
          <a:xfrm>
            <a:off x="10378451" y="2260879"/>
            <a:ext cx="1629329"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Activación de PP de arranque </a:t>
            </a:r>
          </a:p>
        </p:txBody>
      </p:sp>
      <p:sp>
        <p:nvSpPr>
          <p:cNvPr id="7" name="Google Shape;207;p7">
            <a:extLst>
              <a:ext uri="{FF2B5EF4-FFF2-40B4-BE49-F238E27FC236}">
                <a16:creationId xmlns:a16="http://schemas.microsoft.com/office/drawing/2014/main" id="{7111DB40-7AAE-9206-0E90-01501474E538}"/>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1462877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4B66-1382-FA80-17E8-DEAB809D99D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3B23A66E-DE07-B3D9-9BBB-9E394F94A360}"/>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2320A638-2647-48D3-C3CC-40ADF92A122C}"/>
              </a:ext>
            </a:extLst>
          </p:cNvPr>
          <p:cNvSpPr/>
          <p:nvPr/>
        </p:nvSpPr>
        <p:spPr>
          <a:xfrm>
            <a:off x="10378451" y="2911510"/>
            <a:ext cx="1629329"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Activación de PP de cierre de producción</a:t>
            </a:r>
          </a:p>
        </p:txBody>
      </p:sp>
      <p:sp>
        <p:nvSpPr>
          <p:cNvPr id="7" name="Google Shape;207;p7">
            <a:extLst>
              <a:ext uri="{FF2B5EF4-FFF2-40B4-BE49-F238E27FC236}">
                <a16:creationId xmlns:a16="http://schemas.microsoft.com/office/drawing/2014/main" id="{31297E9C-DC56-3076-34FD-7003AD896A4B}"/>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3827680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0894-EEDB-547B-64F5-489448DECF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EE1C151F-A37D-C369-7BD5-F5D2D24FBB49}"/>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7D0468BF-9494-4E83-E664-7370F1868BBA}"/>
              </a:ext>
            </a:extLst>
          </p:cNvPr>
          <p:cNvSpPr/>
          <p:nvPr/>
        </p:nvSpPr>
        <p:spPr>
          <a:xfrm>
            <a:off x="10378451" y="3765669"/>
            <a:ext cx="1629329"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Restricción de tiempo disponible para producción</a:t>
            </a:r>
          </a:p>
        </p:txBody>
      </p:sp>
      <p:sp>
        <p:nvSpPr>
          <p:cNvPr id="7" name="Google Shape;207;p7">
            <a:extLst>
              <a:ext uri="{FF2B5EF4-FFF2-40B4-BE49-F238E27FC236}">
                <a16:creationId xmlns:a16="http://schemas.microsoft.com/office/drawing/2014/main" id="{C2D674E8-EFF7-C666-58A2-115D1004D839}"/>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178640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2E7F-E1C0-33AE-B266-50B6B69A23E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BBA17DB8-2E7A-A3C9-A895-5D929A085F33}"/>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40692B8F-8C09-BC08-5E31-C2D8667B2800}"/>
              </a:ext>
            </a:extLst>
          </p:cNvPr>
          <p:cNvSpPr/>
          <p:nvPr/>
        </p:nvSpPr>
        <p:spPr>
          <a:xfrm>
            <a:off x="10378451" y="4559488"/>
            <a:ext cx="1629329"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Restricción en que la producción debe ser igual o menor a la demanda</a:t>
            </a:r>
          </a:p>
        </p:txBody>
      </p:sp>
      <p:sp>
        <p:nvSpPr>
          <p:cNvPr id="7" name="Google Shape;207;p7">
            <a:extLst>
              <a:ext uri="{FF2B5EF4-FFF2-40B4-BE49-F238E27FC236}">
                <a16:creationId xmlns:a16="http://schemas.microsoft.com/office/drawing/2014/main" id="{5DDFD061-4F9F-9AEB-6F0D-23AC2A3A3BA7}"/>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282226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D398-EC30-EABF-E736-A2B9693B9C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898620A3-56CA-1004-9EFD-518BC91E6EAE}"/>
                  </a:ext>
                </a:extLst>
              </p:cNvPr>
              <p:cNvGraphicFramePr>
                <a:graphicFrameLocks noGrp="1"/>
              </p:cNvGraphicFramePr>
              <p:nvPr/>
            </p:nvGraphicFramePr>
            <p:xfrm>
              <a:off x="913701" y="1475163"/>
              <a:ext cx="9464750" cy="4626230"/>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370840">
                    <a:tc>
                      <a:txBody>
                        <a:bodyPr/>
                        <a:lstStyle/>
                        <a:p>
                          <a:pPr/>
                          <a14:m>
                            <m:oMathPara xmlns:m="http://schemas.openxmlformats.org/officeDocument/2006/math">
                              <m:oMathParaPr>
                                <m:jc m:val="left"/>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𝑚𝑎𝑥</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𝐼</m:t>
                                    </m:r>
                                  </m:sub>
                                  <m:sup/>
                                  <m:e>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e>
                                </m:nary>
                              </m:oMath>
                            </m:oMathPara>
                          </a14:m>
                          <a:endParaRPr lang="es-CL" dirty="0"/>
                        </a:p>
                      </a:txBody>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0840">
                    <a:tc>
                      <a:txBody>
                        <a:bodyPr/>
                        <a:lstStyle/>
                        <a:p>
                          <a14:m>
                            <m:oMath xmlns:m="http://schemas.openxmlformats.org/officeDocument/2006/math">
                              <m:sSub>
                                <m:sSubPr>
                                  <m:ctrlPr>
                                    <a:rPr lang="es-CL" sz="1800" i="1" kern="1200" smtClean="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a14:m>
                          <a:r>
                            <a:rPr lang="es-CL" dirty="0">
                              <a:effectLst/>
                            </a:rPr>
                            <a:t> </a:t>
                          </a:r>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 </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(2)</a:t>
                          </a:r>
                        </a:p>
                      </a:txBody>
                      <a:tcPr anchor="ctr"/>
                    </a:tc>
                    <a:extLst>
                      <a:ext uri="{0D108BD9-81ED-4DB2-BD59-A6C34878D82A}">
                        <a16:rowId xmlns:a16="http://schemas.microsoft.com/office/drawing/2014/main" val="2570524066"/>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𝑀</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oMath>
                          </a14:m>
                          <a:r>
                            <a:rPr lang="es-CL" dirty="0">
                              <a:effectLst/>
                            </a:rPr>
                            <a:t> </a:t>
                          </a:r>
                          <a:endParaRPr lang="es-CL" dirty="0"/>
                        </a:p>
                      </a:txBody>
                      <a:tcPr anchor="ctr"/>
                    </a:tc>
                    <a:tc>
                      <a:txBody>
                        <a:bodyPr/>
                        <a:lstStyle/>
                        <a:p>
                          <a:pPr algn="ctr"/>
                          <a:r>
                            <a:rPr lang="es-CL" dirty="0"/>
                            <a:t>(3)</a:t>
                          </a:r>
                        </a:p>
                      </a:txBody>
                      <a:tcPr anchor="ctr"/>
                    </a:tc>
                    <a:extLst>
                      <a:ext uri="{0D108BD9-81ED-4DB2-BD59-A6C34878D82A}">
                        <a16:rowId xmlns:a16="http://schemas.microsoft.com/office/drawing/2014/main" val="2293017127"/>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e>
                                </m:nary>
                                <m:r>
                                  <a:rPr lang="es-CL" sz="1800" i="1" kern="1200">
                                    <a:solidFill>
                                      <a:schemeClr val="tx1"/>
                                    </a:solidFill>
                                    <a:effectLst/>
                                    <a:latin typeface="Cambria Math" panose="02040503050406030204" pitchFamily="18" charset="0"/>
                                    <a:ea typeface="+mn-ea"/>
                                    <a:cs typeface="+mn-cs"/>
                                  </a:rPr>
                                  <m:t>≤136−</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𝑤</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 −</m:t>
                                </m:r>
                                <m:nary>
                                  <m:naryPr>
                                    <m:chr m:val="∑"/>
                                    <m:limLoc m:val="undOvr"/>
                                    <m:supHide m:val="on"/>
                                    <m:ctrlPr>
                                      <a:rPr lang="es-CL" sz="1800" i="1" kern="120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𝜑</m:t>
                                        </m:r>
                                      </m:e>
                                      <m:sub>
                                        <m:r>
                                          <a:rPr lang="es-CL" sz="1800" i="1" kern="1200">
                                            <a:solidFill>
                                              <a:schemeClr val="tx1"/>
                                            </a:solidFill>
                                            <a:effectLst/>
                                            <a:latin typeface="Cambria Math" panose="02040503050406030204" pitchFamily="18" charset="0"/>
                                            <a:ea typeface="+mn-ea"/>
                                            <a:cs typeface="+mn-cs"/>
                                          </a:rPr>
                                          <m:t>𝑘</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oMath>
                            </m:oMathPara>
                          </a14:m>
                          <a:endParaRPr lang="es-CL" dirty="0"/>
                        </a:p>
                      </a:txBody>
                      <a:tcPr/>
                    </a:tc>
                    <a:tc>
                      <a:txBody>
                        <a:bodyPr/>
                        <a:lstStyle/>
                        <a:p>
                          <a:pPr algn="ctr"/>
                          <a14:m>
                            <m:oMathPara xmlns:m="http://schemas.openxmlformats.org/officeDocument/2006/math">
                              <m:oMathParaPr>
                                <m:jc m:val="centerGroup"/>
                              </m:oMathParaPr>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𝐾</m:t>
                                </m:r>
                                <m:r>
                                  <a:rPr lang="es-CL" sz="1800" i="1" kern="1200" smtClean="0">
                                    <a:solidFill>
                                      <a:schemeClr val="tx1"/>
                                    </a:solidFill>
                                    <a:effectLst/>
                                    <a:latin typeface="Cambria Math" panose="02040503050406030204" pitchFamily="18" charset="0"/>
                                    <a:ea typeface="+mn-ea"/>
                                    <a:cs typeface="+mn-cs"/>
                                  </a:rPr>
                                  <m:t> </m:t>
                                </m:r>
                              </m:oMath>
                            </m:oMathPara>
                          </a14:m>
                          <a:endParaRPr lang="es-CL" dirty="0"/>
                        </a:p>
                      </a:txBody>
                      <a:tcPr anchor="ctr"/>
                    </a:tc>
                    <a:tc>
                      <a:txBody>
                        <a:bodyPr/>
                        <a:lstStyle/>
                        <a:p>
                          <a:pPr algn="ctr"/>
                          <a:r>
                            <a:rPr lang="es-CL" dirty="0"/>
                            <a:t>(4)</a:t>
                          </a:r>
                        </a:p>
                      </a:txBody>
                      <a:tcPr anchor="ctr"/>
                    </a:tc>
                    <a:extLst>
                      <a:ext uri="{0D108BD9-81ED-4DB2-BD59-A6C34878D82A}">
                        <a16:rowId xmlns:a16="http://schemas.microsoft.com/office/drawing/2014/main" val="4147355192"/>
                      </a:ext>
                    </a:extLst>
                  </a:tr>
                  <a:tr h="370840">
                    <a:tc>
                      <a:txBody>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s-CL" sz="1800" i="1" kern="1200" smtClean="0">
                                        <a:solidFill>
                                          <a:schemeClr val="tx1"/>
                                        </a:solidFill>
                                        <a:effectLst/>
                                        <a:latin typeface="Cambria Math" panose="02040503050406030204" pitchFamily="18" charset="0"/>
                                        <a:ea typeface="+mn-ea"/>
                                        <a:cs typeface="+mn-cs"/>
                                      </a:rPr>
                                    </m:ctrlPr>
                                  </m:naryPr>
                                  <m:sub>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sub>
                                  <m:sup/>
                                  <m:e>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𝑅</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nary>
                                <m:r>
                                  <a:rPr lang="es-CL" sz="1800" i="1" kern="120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𝐷</m:t>
                                    </m:r>
                                  </m:e>
                                  <m:sub>
                                    <m:r>
                                      <a:rPr lang="es-CL" sz="1800" i="1" kern="1200">
                                        <a:solidFill>
                                          <a:schemeClr val="tx1"/>
                                        </a:solidFill>
                                        <a:effectLst/>
                                        <a:latin typeface="Cambria Math" panose="02040503050406030204" pitchFamily="18" charset="0"/>
                                        <a:ea typeface="+mn-ea"/>
                                        <a:cs typeface="+mn-cs"/>
                                      </a:rPr>
                                      <m:t>𝑖</m:t>
                                    </m:r>
                                  </m:sub>
                                </m:sSub>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oMath>
                          </a14:m>
                          <a:r>
                            <a:rPr lang="es-CL" dirty="0">
                              <a:effectLst/>
                            </a:rPr>
                            <a:t> </a:t>
                          </a:r>
                          <a:endParaRPr lang="es-CL" dirty="0"/>
                        </a:p>
                      </a:txBody>
                      <a:tcPr anchor="ctr"/>
                    </a:tc>
                    <a:tc>
                      <a:txBody>
                        <a:bodyPr/>
                        <a:lstStyle/>
                        <a:p>
                          <a:pPr algn="ctr"/>
                          <a:r>
                            <a:rPr lang="es-CL" dirty="0"/>
                            <a:t>(5)</a:t>
                          </a:r>
                        </a:p>
                      </a:txBody>
                      <a:tcPr anchor="ctr"/>
                    </a:tc>
                    <a:extLst>
                      <a:ext uri="{0D108BD9-81ED-4DB2-BD59-A6C34878D82A}">
                        <a16:rowId xmlns:a16="http://schemas.microsoft.com/office/drawing/2014/main" val="3743670723"/>
                      </a:ext>
                    </a:extLst>
                  </a:tr>
                  <a:tr h="370840">
                    <a:tc>
                      <a:txBody>
                        <a:bodyPr/>
                        <a:lstStyle/>
                        <a:p>
                          <a:pPr/>
                          <a14:m>
                            <m:oMathPara xmlns:m="http://schemas.openxmlformats.org/officeDocument/2006/math">
                              <m:oMathParaPr>
                                <m:jc m:val="left"/>
                              </m:oMathParaPr>
                              <m:oMath xmlns:m="http://schemas.openxmlformats.org/officeDocument/2006/math">
                                <m:f>
                                  <m:fPr>
                                    <m:ctrlPr>
                                      <a:rPr lang="es-CL" sz="1800" i="1" kern="1200" smtClean="0">
                                        <a:solidFill>
                                          <a:schemeClr val="tx1"/>
                                        </a:solidFill>
                                        <a:effectLst/>
                                        <a:latin typeface="Cambria Math" panose="02040503050406030204" pitchFamily="18" charset="0"/>
                                        <a:ea typeface="+mn-ea"/>
                                        <a:cs typeface="+mn-cs"/>
                                      </a:rPr>
                                    </m:ctrlPr>
                                  </m:fPr>
                                  <m:num>
                                    <m:r>
                                      <a:rPr lang="es-CL" sz="1800" i="1" kern="1200">
                                        <a:solidFill>
                                          <a:schemeClr val="tx1"/>
                                        </a:solidFill>
                                        <a:effectLst/>
                                        <a:latin typeface="Cambria Math" panose="02040503050406030204" pitchFamily="18" charset="0"/>
                                        <a:ea typeface="+mn-ea"/>
                                        <a:cs typeface="+mn-cs"/>
                                      </a:rPr>
                                      <m:t>1</m:t>
                                    </m:r>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8</m:t>
                                        </m:r>
                                        <m:r>
                                          <a:rPr lang="es-CL" sz="1800" i="1" kern="1200">
                                            <a:solidFill>
                                              <a:schemeClr val="tx1"/>
                                            </a:solidFill>
                                            <a:effectLst/>
                                            <a:latin typeface="Cambria Math" panose="02040503050406030204" pitchFamily="18" charset="0"/>
                                            <a:ea typeface="+mn-ea"/>
                                            <a:cs typeface="+mn-cs"/>
                                          </a:rPr>
                                          <m:t>𝐻</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d>
                                  <m:dPr>
                                    <m:ctrlPr>
                                      <a:rPr lang="es-CL" sz="1800" i="1" kern="1200">
                                        <a:solidFill>
                                          <a:schemeClr val="tx1"/>
                                        </a:solidFill>
                                        <a:effectLst/>
                                        <a:latin typeface="Cambria Math" panose="02040503050406030204" pitchFamily="18" charset="0"/>
                                        <a:ea typeface="+mn-ea"/>
                                        <a:cs typeface="+mn-cs"/>
                                      </a:rPr>
                                    </m:ctrlPr>
                                  </m:dPr>
                                  <m:e>
                                    <m:f>
                                      <m:fPr>
                                        <m:ctrlPr>
                                          <a:rPr lang="es-CL" sz="1800" i="1" kern="1200">
                                            <a:solidFill>
                                              <a:schemeClr val="tx1"/>
                                            </a:solidFill>
                                            <a:effectLst/>
                                            <a:latin typeface="Cambria Math" panose="02040503050406030204" pitchFamily="18" charset="0"/>
                                            <a:ea typeface="+mn-ea"/>
                                            <a:cs typeface="+mn-cs"/>
                                          </a:rPr>
                                        </m:ctrlPr>
                                      </m:fPr>
                                      <m:num>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𝑥</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num>
                                      <m:den>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𝑃</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den>
                                    </m:f>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𝑆</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𝑊</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𝐹</m:t>
                                        </m:r>
                                      </m:e>
                                      <m:sub>
                                        <m:r>
                                          <a:rPr lang="es-CL" sz="1800" i="1" kern="1200">
                                            <a:solidFill>
                                              <a:schemeClr val="tx1"/>
                                            </a:solidFill>
                                            <a:effectLst/>
                                            <a:latin typeface="Cambria Math" panose="02040503050406030204" pitchFamily="18" charset="0"/>
                                            <a:ea typeface="+mn-ea"/>
                                            <a:cs typeface="+mn-cs"/>
                                          </a:rPr>
                                          <m:t>𝑘</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𝑦</m:t>
                                        </m:r>
                                      </m:e>
                                      <m:sub>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𝑇</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r>
                                          <a:rPr lang="es-CL" sz="1800" i="1" kern="1200">
                                            <a:solidFill>
                                              <a:schemeClr val="tx1"/>
                                            </a:solidFill>
                                            <a:effectLst/>
                                            <a:latin typeface="Cambria Math" panose="02040503050406030204" pitchFamily="18" charset="0"/>
                                            <a:ea typeface="+mn-ea"/>
                                            <a:cs typeface="+mn-cs"/>
                                          </a:rPr>
                                          <m:t> </m:t>
                                        </m:r>
                                      </m:sub>
                                    </m:sSub>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e>
                                </m:d>
                                <m:r>
                                  <a:rPr lang="es-CL" sz="1800" i="1" kern="1200">
                                    <a:solidFill>
                                      <a:schemeClr val="tx1"/>
                                    </a:solidFill>
                                    <a:effectLst/>
                                    <a:latin typeface="Cambria Math" panose="02040503050406030204" pitchFamily="18" charset="0"/>
                                    <a:ea typeface="+mn-ea"/>
                                    <a:cs typeface="+mn-cs"/>
                                  </a:rPr>
                                  <m:t>  ≤  </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𝑍</m:t>
                                    </m:r>
                                  </m:e>
                                  <m:sub>
                                    <m:r>
                                      <a:rPr lang="es-CL" sz="1800" i="1" kern="1200">
                                        <a:solidFill>
                                          <a:schemeClr val="tx1"/>
                                        </a:solidFill>
                                        <a:effectLst/>
                                        <a:latin typeface="Cambria Math" panose="02040503050406030204" pitchFamily="18" charset="0"/>
                                        <a:ea typeface="+mn-ea"/>
                                        <a:cs typeface="+mn-cs"/>
                                      </a:rPr>
                                      <m:t>𝑖</m:t>
                                    </m:r>
                                    <m:r>
                                      <a:rPr lang="es-CL" sz="1800" i="1" kern="1200">
                                        <a:solidFill>
                                          <a:schemeClr val="tx1"/>
                                        </a:solidFill>
                                        <a:effectLst/>
                                        <a:latin typeface="Cambria Math" panose="02040503050406030204" pitchFamily="18" charset="0"/>
                                        <a:ea typeface="+mn-ea"/>
                                        <a:cs typeface="+mn-cs"/>
                                      </a:rPr>
                                      <m:t>,</m:t>
                                    </m:r>
                                    <m:r>
                                      <a:rPr lang="es-CL" sz="1800" i="1" kern="1200">
                                        <a:solidFill>
                                          <a:schemeClr val="tx1"/>
                                        </a:solidFill>
                                        <a:effectLst/>
                                        <a:latin typeface="Cambria Math" panose="02040503050406030204" pitchFamily="18" charset="0"/>
                                        <a:ea typeface="+mn-ea"/>
                                        <a:cs typeface="+mn-cs"/>
                                      </a:rPr>
                                      <m:t>𝑘</m:t>
                                    </m:r>
                                  </m:sub>
                                </m:sSub>
                                <m:r>
                                  <a:rPr lang="es-CL" sz="1800" i="1" kern="1200">
                                    <a:solidFill>
                                      <a:schemeClr val="tx1"/>
                                    </a:solidFill>
                                    <a:effectLst/>
                                    <a:latin typeface="Cambria Math" panose="02040503050406030204" pitchFamily="18" charset="0"/>
                                    <a:ea typeface="+mn-ea"/>
                                    <a:cs typeface="+mn-cs"/>
                                  </a:rPr>
                                  <m:t>+1</m:t>
                                </m:r>
                              </m:oMath>
                            </m:oMathPara>
                          </a14:m>
                          <a:endParaRPr lang="es-CL" dirty="0"/>
                        </a:p>
                      </a:txBody>
                      <a:tcPr/>
                    </a:tc>
                    <a:tc>
                      <a:txBody>
                        <a:bodyPr/>
                        <a:lstStyle/>
                        <a:p>
                          <a:pPr algn="ctr"/>
                          <a14:m>
                            <m:oMath xmlns:m="http://schemas.openxmlformats.org/officeDocument/2006/math">
                              <m:r>
                                <a:rPr lang="es-CL" sz="1800" i="1" kern="1200" smtClean="0">
                                  <a:solidFill>
                                    <a:schemeClr val="tx1"/>
                                  </a:solidFill>
                                  <a:effectLst/>
                                  <a:latin typeface="Cambria Math" panose="02040503050406030204" pitchFamily="18" charset="0"/>
                                  <a:ea typeface="+mn-ea"/>
                                  <a:cs typeface="+mn-cs"/>
                                </a:rPr>
                                <m:t>𝑖</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𝐼</m:t>
                              </m:r>
                              <m:r>
                                <a:rPr lang="es-CL" sz="1800" i="1" kern="1200" smtClean="0">
                                  <a:solidFill>
                                    <a:schemeClr val="tx1"/>
                                  </a:solidFill>
                                  <a:effectLst/>
                                  <a:latin typeface="Cambria Math" panose="02040503050406030204" pitchFamily="18" charset="0"/>
                                  <a:ea typeface="+mn-ea"/>
                                  <a:cs typeface="+mn-cs"/>
                                </a:rPr>
                                <m:t>,</m:t>
                              </m:r>
                              <m:r>
                                <a:rPr lang="es-CL" sz="1800" i="1" kern="1200" smtClean="0">
                                  <a:solidFill>
                                    <a:schemeClr val="tx1"/>
                                  </a:solidFill>
                                  <a:effectLst/>
                                  <a:latin typeface="Cambria Math" panose="02040503050406030204" pitchFamily="18" charset="0"/>
                                  <a:ea typeface="+mn-ea"/>
                                  <a:cs typeface="+mn-cs"/>
                                </a:rPr>
                                <m:t>𝑘</m:t>
                              </m:r>
                              <m:r>
                                <a:rPr lang="es-CL" sz="1800" i="1" kern="1200" smtClean="0">
                                  <a:solidFill>
                                    <a:schemeClr val="tx1"/>
                                  </a:solidFill>
                                  <a:effectLst/>
                                  <a:latin typeface="Cambria Math" panose="02040503050406030204" pitchFamily="18" charset="0"/>
                                  <a:ea typeface="+mn-ea"/>
                                  <a:cs typeface="+mn-cs"/>
                                </a:rPr>
                                <m:t>∈</m:t>
                              </m:r>
                              <m:sSub>
                                <m:sSubPr>
                                  <m:ctrlPr>
                                    <a:rPr lang="es-CL" sz="1800" i="1" kern="1200">
                                      <a:solidFill>
                                        <a:schemeClr val="tx1"/>
                                      </a:solidFill>
                                      <a:effectLst/>
                                      <a:latin typeface="Cambria Math" panose="02040503050406030204" pitchFamily="18" charset="0"/>
                                      <a:ea typeface="+mn-ea"/>
                                      <a:cs typeface="+mn-cs"/>
                                    </a:rPr>
                                  </m:ctrlPr>
                                </m:sSubPr>
                                <m:e>
                                  <m:r>
                                    <a:rPr lang="es-CL" sz="1800" i="1" kern="1200">
                                      <a:solidFill>
                                        <a:schemeClr val="tx1"/>
                                      </a:solidFill>
                                      <a:effectLst/>
                                      <a:latin typeface="Cambria Math" panose="02040503050406030204" pitchFamily="18" charset="0"/>
                                      <a:ea typeface="+mn-ea"/>
                                      <a:cs typeface="+mn-cs"/>
                                    </a:rPr>
                                    <m:t>𝜔</m:t>
                                  </m:r>
                                </m:e>
                                <m:sub>
                                  <m:r>
                                    <a:rPr lang="es-CL" sz="1800" i="1" kern="1200">
                                      <a:solidFill>
                                        <a:schemeClr val="tx1"/>
                                      </a:solidFill>
                                      <a:effectLst/>
                                      <a:latin typeface="Cambria Math" panose="02040503050406030204" pitchFamily="18" charset="0"/>
                                      <a:ea typeface="+mn-ea"/>
                                      <a:cs typeface="+mn-cs"/>
                                    </a:rPr>
                                    <m:t>𝑖</m:t>
                                  </m:r>
                                </m:sub>
                              </m:sSub>
                            </m:oMath>
                          </a14:m>
                          <a:r>
                            <a:rPr lang="es-CL" dirty="0">
                              <a:effectLst/>
                            </a:rPr>
                            <a:t> </a:t>
                          </a:r>
                          <a:endParaRPr lang="es-CL" dirty="0"/>
                        </a:p>
                      </a:txBody>
                      <a:tcPr anchor="ct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Choice>
        <mc:Fallback xmlns="">
          <p:graphicFrame>
            <p:nvGraphicFramePr>
              <p:cNvPr id="4" name="Tabla 3">
                <a:extLst>
                  <a:ext uri="{FF2B5EF4-FFF2-40B4-BE49-F238E27FC236}">
                    <a16:creationId xmlns:a16="http://schemas.microsoft.com/office/drawing/2014/main" id="{91A0379D-6781-FFE8-FA15-1E45D9A8902D}"/>
                  </a:ext>
                </a:extLst>
              </p:cNvPr>
              <p:cNvGraphicFramePr>
                <a:graphicFrameLocks noGrp="1"/>
              </p:cNvGraphicFramePr>
              <p:nvPr>
                <p:extLst>
                  <p:ext uri="{D42A27DB-BD31-4B8C-83A1-F6EECF244321}">
                    <p14:modId xmlns:p14="http://schemas.microsoft.com/office/powerpoint/2010/main" val="1920864353"/>
                  </p:ext>
                </p:extLst>
              </p:nvPr>
            </p:nvGraphicFramePr>
            <p:xfrm>
              <a:off x="913701" y="1475163"/>
              <a:ext cx="9464750" cy="4619498"/>
            </p:xfrm>
            <a:graphic>
              <a:graphicData uri="http://schemas.openxmlformats.org/drawingml/2006/table">
                <a:tbl>
                  <a:tblPr firstRow="1" bandRow="1">
                    <a:tableStyleId>{2D5ABB26-0587-4C30-8999-92F81FD0307C}</a:tableStyleId>
                  </a:tblPr>
                  <a:tblGrid>
                    <a:gridCol w="6143832">
                      <a:extLst>
                        <a:ext uri="{9D8B030D-6E8A-4147-A177-3AD203B41FA5}">
                          <a16:colId xmlns:a16="http://schemas.microsoft.com/office/drawing/2014/main" val="1024727090"/>
                        </a:ext>
                      </a:extLst>
                    </a:gridCol>
                    <a:gridCol w="2360685">
                      <a:extLst>
                        <a:ext uri="{9D8B030D-6E8A-4147-A177-3AD203B41FA5}">
                          <a16:colId xmlns:a16="http://schemas.microsoft.com/office/drawing/2014/main" val="1994307027"/>
                        </a:ext>
                      </a:extLst>
                    </a:gridCol>
                    <a:gridCol w="960233">
                      <a:extLst>
                        <a:ext uri="{9D8B030D-6E8A-4147-A177-3AD203B41FA5}">
                          <a16:colId xmlns:a16="http://schemas.microsoft.com/office/drawing/2014/main" val="605693009"/>
                        </a:ext>
                      </a:extLst>
                    </a:gridCol>
                  </a:tblGrid>
                  <a:tr h="790702">
                    <a:tc>
                      <a:txBody>
                        <a:bodyPr/>
                        <a:lstStyle/>
                        <a:p>
                          <a:endParaRPr lang="es-CL"/>
                        </a:p>
                      </a:txBody>
                      <a:tcPr>
                        <a:blipFill>
                          <a:blip r:embed="rId2"/>
                          <a:stretch>
                            <a:fillRect t="-120968" r="-54021" b="-561290"/>
                          </a:stretch>
                        </a:blipFill>
                      </a:tcPr>
                    </a:tc>
                    <a:tc>
                      <a:txBody>
                        <a:bodyPr/>
                        <a:lstStyle/>
                        <a:p>
                          <a:pPr algn="ctr"/>
                          <a:endParaRPr lang="es-CL" dirty="0"/>
                        </a:p>
                      </a:txBody>
                      <a:tcPr anchor="ctr"/>
                    </a:tc>
                    <a:tc>
                      <a:txBody>
                        <a:bodyPr/>
                        <a:lstStyle/>
                        <a:p>
                          <a:pPr algn="ctr"/>
                          <a:r>
                            <a:rPr lang="es-CL" dirty="0"/>
                            <a:t>(1)</a:t>
                          </a:r>
                        </a:p>
                      </a:txBody>
                      <a:tcPr anchor="ctr"/>
                    </a:tc>
                    <a:extLst>
                      <a:ext uri="{0D108BD9-81ED-4DB2-BD59-A6C34878D82A}">
                        <a16:rowId xmlns:a16="http://schemas.microsoft.com/office/drawing/2014/main" val="2391854785"/>
                      </a:ext>
                    </a:extLst>
                  </a:tr>
                  <a:tr h="370840">
                    <a:tc>
                      <a:txBody>
                        <a:bodyPr/>
                        <a:lstStyle/>
                        <a:p>
                          <a:r>
                            <a:rPr lang="es-CL" dirty="0"/>
                            <a:t>s.a.</a:t>
                          </a:r>
                        </a:p>
                      </a:txBody>
                      <a:tcPr/>
                    </a:tc>
                    <a:tc>
                      <a:txBody>
                        <a:bodyPr/>
                        <a:lstStyle/>
                        <a:p>
                          <a:pPr algn="ctr"/>
                          <a:endParaRPr lang="es-CL" dirty="0"/>
                        </a:p>
                      </a:txBody>
                      <a:tcPr anchor="ctr"/>
                    </a:tc>
                    <a:tc>
                      <a:txBody>
                        <a:bodyPr/>
                        <a:lstStyle/>
                        <a:p>
                          <a:pPr algn="ctr"/>
                          <a:endParaRPr lang="es-CL" dirty="0"/>
                        </a:p>
                      </a:txBody>
                      <a:tcPr anchor="ctr"/>
                    </a:tc>
                    <a:extLst>
                      <a:ext uri="{0D108BD9-81ED-4DB2-BD59-A6C34878D82A}">
                        <a16:rowId xmlns:a16="http://schemas.microsoft.com/office/drawing/2014/main" val="1312470016"/>
                      </a:ext>
                    </a:extLst>
                  </a:tr>
                  <a:tr h="377825">
                    <a:tc>
                      <a:txBody>
                        <a:bodyPr/>
                        <a:lstStyle/>
                        <a:p>
                          <a:endParaRPr lang="es-CL"/>
                        </a:p>
                      </a:txBody>
                      <a:tcPr>
                        <a:blipFill>
                          <a:blip r:embed="rId2"/>
                          <a:stretch>
                            <a:fillRect t="-575862" r="-54021" b="-996552"/>
                          </a:stretch>
                        </a:blipFill>
                      </a:tcPr>
                    </a:tc>
                    <a:tc>
                      <a:txBody>
                        <a:bodyPr/>
                        <a:lstStyle/>
                        <a:p>
                          <a:endParaRPr lang="es-CL"/>
                        </a:p>
                      </a:txBody>
                      <a:tcPr anchor="ctr">
                        <a:blipFill>
                          <a:blip r:embed="rId2"/>
                          <a:stretch>
                            <a:fillRect l="-260753" t="-575862" r="-40860" b="-996552"/>
                          </a:stretch>
                        </a:blipFill>
                      </a:tcPr>
                    </a:tc>
                    <a:tc>
                      <a:txBody>
                        <a:bodyPr/>
                        <a:lstStyle/>
                        <a:p>
                          <a:pPr algn="ctr"/>
                          <a:r>
                            <a:rPr lang="es-CL" dirty="0"/>
                            <a:t>(2)</a:t>
                          </a:r>
                        </a:p>
                      </a:txBody>
                      <a:tcPr anchor="ctr"/>
                    </a:tc>
                    <a:extLst>
                      <a:ext uri="{0D108BD9-81ED-4DB2-BD59-A6C34878D82A}">
                        <a16:rowId xmlns:a16="http://schemas.microsoft.com/office/drawing/2014/main" val="2570524066"/>
                      </a:ext>
                    </a:extLst>
                  </a:tr>
                  <a:tr h="790829">
                    <a:tc>
                      <a:txBody>
                        <a:bodyPr/>
                        <a:lstStyle/>
                        <a:p>
                          <a:endParaRPr lang="es-CL"/>
                        </a:p>
                      </a:txBody>
                      <a:tcPr>
                        <a:blipFill>
                          <a:blip r:embed="rId2"/>
                          <a:stretch>
                            <a:fillRect t="-311111" r="-54021" b="-358730"/>
                          </a:stretch>
                        </a:blipFill>
                      </a:tcPr>
                    </a:tc>
                    <a:tc>
                      <a:txBody>
                        <a:bodyPr/>
                        <a:lstStyle/>
                        <a:p>
                          <a:endParaRPr lang="es-CL"/>
                        </a:p>
                      </a:txBody>
                      <a:tcPr anchor="ctr">
                        <a:blipFill>
                          <a:blip r:embed="rId2"/>
                          <a:stretch>
                            <a:fillRect l="-260753" t="-311111" r="-40860" b="-358730"/>
                          </a:stretch>
                        </a:blipFill>
                      </a:tcPr>
                    </a:tc>
                    <a:tc>
                      <a:txBody>
                        <a:bodyPr/>
                        <a:lstStyle/>
                        <a:p>
                          <a:pPr algn="ctr"/>
                          <a:r>
                            <a:rPr lang="es-CL" dirty="0"/>
                            <a:t>(3)</a:t>
                          </a:r>
                        </a:p>
                      </a:txBody>
                      <a:tcPr anchor="ctr"/>
                    </a:tc>
                    <a:extLst>
                      <a:ext uri="{0D108BD9-81ED-4DB2-BD59-A6C34878D82A}">
                        <a16:rowId xmlns:a16="http://schemas.microsoft.com/office/drawing/2014/main" val="2293017127"/>
                      </a:ext>
                    </a:extLst>
                  </a:tr>
                  <a:tr h="790829">
                    <a:tc>
                      <a:txBody>
                        <a:bodyPr/>
                        <a:lstStyle/>
                        <a:p>
                          <a:endParaRPr lang="es-CL"/>
                        </a:p>
                      </a:txBody>
                      <a:tcPr>
                        <a:blipFill>
                          <a:blip r:embed="rId2"/>
                          <a:stretch>
                            <a:fillRect t="-417742" r="-54021" b="-264516"/>
                          </a:stretch>
                        </a:blipFill>
                      </a:tcPr>
                    </a:tc>
                    <a:tc>
                      <a:txBody>
                        <a:bodyPr/>
                        <a:lstStyle/>
                        <a:p>
                          <a:endParaRPr lang="es-CL"/>
                        </a:p>
                      </a:txBody>
                      <a:tcPr anchor="ctr">
                        <a:blipFill>
                          <a:blip r:embed="rId2"/>
                          <a:stretch>
                            <a:fillRect l="-260753" t="-417742" r="-40860" b="-264516"/>
                          </a:stretch>
                        </a:blipFill>
                      </a:tcPr>
                    </a:tc>
                    <a:tc>
                      <a:txBody>
                        <a:bodyPr/>
                        <a:lstStyle/>
                        <a:p>
                          <a:pPr algn="ctr"/>
                          <a:r>
                            <a:rPr lang="es-CL" dirty="0"/>
                            <a:t>(4)</a:t>
                          </a:r>
                        </a:p>
                      </a:txBody>
                      <a:tcPr anchor="ctr"/>
                    </a:tc>
                    <a:extLst>
                      <a:ext uri="{0D108BD9-81ED-4DB2-BD59-A6C34878D82A}">
                        <a16:rowId xmlns:a16="http://schemas.microsoft.com/office/drawing/2014/main" val="4147355192"/>
                      </a:ext>
                    </a:extLst>
                  </a:tr>
                  <a:tr h="790702">
                    <a:tc>
                      <a:txBody>
                        <a:bodyPr/>
                        <a:lstStyle/>
                        <a:p>
                          <a:endParaRPr lang="es-CL"/>
                        </a:p>
                      </a:txBody>
                      <a:tcPr>
                        <a:blipFill>
                          <a:blip r:embed="rId2"/>
                          <a:stretch>
                            <a:fillRect t="-517742" r="-54021" b="-164516"/>
                          </a:stretch>
                        </a:blipFill>
                      </a:tcPr>
                    </a:tc>
                    <a:tc>
                      <a:txBody>
                        <a:bodyPr/>
                        <a:lstStyle/>
                        <a:p>
                          <a:endParaRPr lang="es-CL"/>
                        </a:p>
                      </a:txBody>
                      <a:tcPr anchor="ctr">
                        <a:blipFill>
                          <a:blip r:embed="rId2"/>
                          <a:stretch>
                            <a:fillRect l="-260753" t="-517742" r="-40860" b="-164516"/>
                          </a:stretch>
                        </a:blipFill>
                      </a:tcPr>
                    </a:tc>
                    <a:tc>
                      <a:txBody>
                        <a:bodyPr/>
                        <a:lstStyle/>
                        <a:p>
                          <a:pPr algn="ctr"/>
                          <a:r>
                            <a:rPr lang="es-CL" dirty="0"/>
                            <a:t>(5)</a:t>
                          </a:r>
                        </a:p>
                      </a:txBody>
                      <a:tcPr anchor="ctr"/>
                    </a:tc>
                    <a:extLst>
                      <a:ext uri="{0D108BD9-81ED-4DB2-BD59-A6C34878D82A}">
                        <a16:rowId xmlns:a16="http://schemas.microsoft.com/office/drawing/2014/main" val="3743670723"/>
                      </a:ext>
                    </a:extLst>
                  </a:tr>
                  <a:tr h="707771">
                    <a:tc>
                      <a:txBody>
                        <a:bodyPr/>
                        <a:lstStyle/>
                        <a:p>
                          <a:endParaRPr lang="es-CL"/>
                        </a:p>
                      </a:txBody>
                      <a:tcPr>
                        <a:blipFill>
                          <a:blip r:embed="rId2"/>
                          <a:stretch>
                            <a:fillRect t="-683929" r="-54021" b="-82143"/>
                          </a:stretch>
                        </a:blipFill>
                      </a:tcPr>
                    </a:tc>
                    <a:tc>
                      <a:txBody>
                        <a:bodyPr/>
                        <a:lstStyle/>
                        <a:p>
                          <a:endParaRPr lang="es-CL"/>
                        </a:p>
                      </a:txBody>
                      <a:tcPr anchor="ctr">
                        <a:blipFill>
                          <a:blip r:embed="rId2"/>
                          <a:stretch>
                            <a:fillRect l="-260753" t="-683929" r="-40860" b="-82143"/>
                          </a:stretch>
                        </a:blipFill>
                      </a:tcPr>
                    </a:tc>
                    <a:tc>
                      <a:txBody>
                        <a:bodyPr/>
                        <a:lstStyle/>
                        <a:p>
                          <a:pPr algn="ctr"/>
                          <a:r>
                            <a:rPr lang="es-CL" dirty="0"/>
                            <a:t>(6)</a:t>
                          </a:r>
                        </a:p>
                      </a:txBody>
                      <a:tcPr anchor="ctr"/>
                    </a:tc>
                    <a:extLst>
                      <a:ext uri="{0D108BD9-81ED-4DB2-BD59-A6C34878D82A}">
                        <a16:rowId xmlns:a16="http://schemas.microsoft.com/office/drawing/2014/main" val="769551682"/>
                      </a:ext>
                    </a:extLst>
                  </a:tr>
                </a:tbl>
              </a:graphicData>
            </a:graphic>
          </p:graphicFrame>
        </mc:Fallback>
      </mc:AlternateContent>
      <p:sp>
        <p:nvSpPr>
          <p:cNvPr id="3" name="Rectángulo 2">
            <a:extLst>
              <a:ext uri="{FF2B5EF4-FFF2-40B4-BE49-F238E27FC236}">
                <a16:creationId xmlns:a16="http://schemas.microsoft.com/office/drawing/2014/main" id="{C1D3AD5A-528D-37BF-8CDB-1E02BE62BB3A}"/>
              </a:ext>
            </a:extLst>
          </p:cNvPr>
          <p:cNvSpPr/>
          <p:nvPr/>
        </p:nvSpPr>
        <p:spPr>
          <a:xfrm>
            <a:off x="10227077" y="5222679"/>
            <a:ext cx="1780704" cy="1034980"/>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solidFill>
                  <a:schemeClr val="bg1"/>
                </a:solidFill>
              </a:rPr>
              <a:t>Cantidad de veces que se aplica el PP limpieza/mantención</a:t>
            </a:r>
          </a:p>
        </p:txBody>
      </p:sp>
      <p:sp>
        <p:nvSpPr>
          <p:cNvPr id="7" name="Google Shape;207;p7">
            <a:extLst>
              <a:ext uri="{FF2B5EF4-FFF2-40B4-BE49-F238E27FC236}">
                <a16:creationId xmlns:a16="http://schemas.microsoft.com/office/drawing/2014/main" id="{ECCE73CA-1323-8A03-B7A1-EDB661662423}"/>
              </a:ext>
            </a:extLst>
          </p:cNvPr>
          <p:cNvSpPr txBox="1">
            <a:spLocks/>
          </p:cNvSpPr>
          <p:nvPr/>
        </p:nvSpPr>
        <p:spPr>
          <a:xfrm>
            <a:off x="1434517" y="374688"/>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Modelo matemático: Función objetivo y restricciones</a:t>
            </a:r>
            <a:endParaRPr lang="es-ES" dirty="0">
              <a:solidFill>
                <a:srgbClr val="04A49C"/>
              </a:solidFill>
              <a:cs typeface="Calibri Light"/>
            </a:endParaRPr>
          </a:p>
        </p:txBody>
      </p:sp>
    </p:spTree>
    <p:extLst>
      <p:ext uri="{BB962C8B-B14F-4D97-AF65-F5344CB8AC3E}">
        <p14:creationId xmlns:p14="http://schemas.microsoft.com/office/powerpoint/2010/main" val="339268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648A7-B648-ADB0-3D6B-383D11069227}"/>
            </a:ext>
          </a:extLst>
        </p:cNvPr>
        <p:cNvGrpSpPr/>
        <p:nvPr/>
      </p:nvGrpSpPr>
      <p:grpSpPr>
        <a:xfrm>
          <a:off x="0" y="0"/>
          <a:ext cx="0" cy="0"/>
          <a:chOff x="0" y="0"/>
          <a:chExt cx="0" cy="0"/>
        </a:xfrm>
      </p:grpSpPr>
      <p:sp>
        <p:nvSpPr>
          <p:cNvPr id="7" name="Google Shape;207;p7">
            <a:extLst>
              <a:ext uri="{FF2B5EF4-FFF2-40B4-BE49-F238E27FC236}">
                <a16:creationId xmlns:a16="http://schemas.microsoft.com/office/drawing/2014/main" id="{0901630F-DB6D-E2DD-F61A-265DED07A47A}"/>
              </a:ext>
            </a:extLst>
          </p:cNvPr>
          <p:cNvSpPr txBox="1">
            <a:spLocks/>
          </p:cNvSpPr>
          <p:nvPr/>
        </p:nvSpPr>
        <p:spPr>
          <a:xfrm>
            <a:off x="1365735" y="320072"/>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Algoritmo de generación de gráfico</a:t>
            </a:r>
            <a:endParaRPr lang="es-ES" dirty="0">
              <a:solidFill>
                <a:srgbClr val="04A49C"/>
              </a:solidFill>
              <a:cs typeface="Calibri Light"/>
            </a:endParaRPr>
          </a:p>
        </p:txBody>
      </p:sp>
      <p:sp>
        <p:nvSpPr>
          <p:cNvPr id="8" name="Google Shape;196;p5">
            <a:extLst>
              <a:ext uri="{FF2B5EF4-FFF2-40B4-BE49-F238E27FC236}">
                <a16:creationId xmlns:a16="http://schemas.microsoft.com/office/drawing/2014/main" id="{A19D34E9-2B1C-F00C-D396-B77D63B99192}"/>
              </a:ext>
            </a:extLst>
          </p:cNvPr>
          <p:cNvSpPr txBox="1">
            <a:spLocks/>
          </p:cNvSpPr>
          <p:nvPr/>
        </p:nvSpPr>
        <p:spPr>
          <a:xfrm>
            <a:off x="838200" y="1127733"/>
            <a:ext cx="10515600" cy="2175669"/>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Para facilitar la comprensión de los resultados y para agilizar la reportería, el algoritmo genera dos gráficos. El primer gráfico muestra el nivel de producción en términos de cajas producidas, y el segundo gráfico imprime una carta Gantt que muestra como será la producción semanal para cada línea de producción. Gráficamente, el algoritmo tiene la siguiente lógica: </a:t>
            </a:r>
          </a:p>
        </p:txBody>
      </p:sp>
      <p:pic>
        <p:nvPicPr>
          <p:cNvPr id="1026" name="Picture 2" descr="Business presentation, mathematical illustration, organization of data, statistical model, statistics icon - Download on Iconfinder">
            <a:extLst>
              <a:ext uri="{FF2B5EF4-FFF2-40B4-BE49-F238E27FC236}">
                <a16:creationId xmlns:a16="http://schemas.microsoft.com/office/drawing/2014/main" id="{796B8E71-E187-6CA1-8948-0E1A72C1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266" y="4347728"/>
            <a:ext cx="379967" cy="37996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E84B2806-FF61-7F82-3B26-E0737E5ECE23}"/>
              </a:ext>
            </a:extLst>
          </p:cNvPr>
          <p:cNvCxnSpPr>
            <a:cxnSpLocks/>
            <a:endCxn id="31" idx="1"/>
          </p:cNvCxnSpPr>
          <p:nvPr/>
        </p:nvCxnSpPr>
        <p:spPr>
          <a:xfrm flipV="1">
            <a:off x="2433885" y="3955076"/>
            <a:ext cx="964253" cy="9966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174;p2">
            <a:extLst>
              <a:ext uri="{FF2B5EF4-FFF2-40B4-BE49-F238E27FC236}">
                <a16:creationId xmlns:a16="http://schemas.microsoft.com/office/drawing/2014/main" id="{559E9A93-970A-03FF-4B86-7B5DE0784F3A}"/>
              </a:ext>
            </a:extLst>
          </p:cNvPr>
          <p:cNvSpPr/>
          <p:nvPr/>
        </p:nvSpPr>
        <p:spPr>
          <a:xfrm>
            <a:off x="1270999" y="4725196"/>
            <a:ext cx="1152376" cy="453079"/>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100" b="0" i="0" u="none" strike="noStrike" cap="none" dirty="0">
                <a:solidFill>
                  <a:schemeClr val="dk1"/>
                </a:solidFill>
                <a:latin typeface="Calibri"/>
                <a:ea typeface="Calibri"/>
                <a:cs typeface="Calibri"/>
                <a:sym typeface="Calibri"/>
              </a:rPr>
              <a:t>Resultados del modelo</a:t>
            </a:r>
            <a:endParaRPr sz="1100" dirty="0"/>
          </a:p>
        </p:txBody>
      </p:sp>
      <p:cxnSp>
        <p:nvCxnSpPr>
          <p:cNvPr id="16" name="Conector recto de flecha 15">
            <a:extLst>
              <a:ext uri="{FF2B5EF4-FFF2-40B4-BE49-F238E27FC236}">
                <a16:creationId xmlns:a16="http://schemas.microsoft.com/office/drawing/2014/main" id="{396E1674-971F-53A4-3894-60E4916CABDD}"/>
              </a:ext>
            </a:extLst>
          </p:cNvPr>
          <p:cNvCxnSpPr>
            <a:cxnSpLocks/>
            <a:endCxn id="49" idx="1"/>
          </p:cNvCxnSpPr>
          <p:nvPr/>
        </p:nvCxnSpPr>
        <p:spPr>
          <a:xfrm>
            <a:off x="2433885" y="4951736"/>
            <a:ext cx="1052512" cy="63574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824A7068-8736-D95C-D68C-5BDE58AFFDC5}"/>
              </a:ext>
            </a:extLst>
          </p:cNvPr>
          <p:cNvSpPr txBox="1"/>
          <p:nvPr/>
        </p:nvSpPr>
        <p:spPr>
          <a:xfrm>
            <a:off x="2269457" y="3891973"/>
            <a:ext cx="755009" cy="261610"/>
          </a:xfrm>
          <a:prstGeom prst="rect">
            <a:avLst/>
          </a:prstGeom>
          <a:noFill/>
        </p:spPr>
        <p:txBody>
          <a:bodyPr wrap="square" rtlCol="0">
            <a:spAutoFit/>
          </a:bodyPr>
          <a:lstStyle/>
          <a:p>
            <a:r>
              <a:rPr lang="es-CL" sz="1100" dirty="0"/>
              <a:t>Gráfico </a:t>
            </a:r>
          </a:p>
        </p:txBody>
      </p:sp>
      <p:sp>
        <p:nvSpPr>
          <p:cNvPr id="22" name="CuadroTexto 21">
            <a:extLst>
              <a:ext uri="{FF2B5EF4-FFF2-40B4-BE49-F238E27FC236}">
                <a16:creationId xmlns:a16="http://schemas.microsoft.com/office/drawing/2014/main" id="{39E4199C-4263-92F2-E984-D6DCF77B1ADB}"/>
              </a:ext>
            </a:extLst>
          </p:cNvPr>
          <p:cNvSpPr txBox="1"/>
          <p:nvPr/>
        </p:nvSpPr>
        <p:spPr>
          <a:xfrm>
            <a:off x="2357853" y="5392544"/>
            <a:ext cx="720055" cy="430887"/>
          </a:xfrm>
          <a:prstGeom prst="rect">
            <a:avLst/>
          </a:prstGeom>
          <a:noFill/>
        </p:spPr>
        <p:txBody>
          <a:bodyPr wrap="square" rtlCol="0">
            <a:spAutoFit/>
          </a:bodyPr>
          <a:lstStyle/>
          <a:p>
            <a:r>
              <a:rPr lang="es-CL" sz="1100" dirty="0"/>
              <a:t>Carta Gantt</a:t>
            </a:r>
          </a:p>
        </p:txBody>
      </p:sp>
      <p:pic>
        <p:nvPicPr>
          <p:cNvPr id="24" name="Gráfico 23" descr="Remote learning math con relleno sólido">
            <a:extLst>
              <a:ext uri="{FF2B5EF4-FFF2-40B4-BE49-F238E27FC236}">
                <a16:creationId xmlns:a16="http://schemas.microsoft.com/office/drawing/2014/main" id="{DC363134-2F64-D12A-F495-99A452D47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9190" y="3246053"/>
            <a:ext cx="550272" cy="550272"/>
          </a:xfrm>
          <a:prstGeom prst="rect">
            <a:avLst/>
          </a:prstGeom>
        </p:spPr>
      </p:pic>
      <p:pic>
        <p:nvPicPr>
          <p:cNvPr id="26" name="Gráfico 25" descr="Add con relleno sólido">
            <a:extLst>
              <a:ext uri="{FF2B5EF4-FFF2-40B4-BE49-F238E27FC236}">
                <a16:creationId xmlns:a16="http://schemas.microsoft.com/office/drawing/2014/main" id="{94A75250-ABF0-19CF-86AF-DD8A7CFC07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5883" y="3797595"/>
            <a:ext cx="314960" cy="314960"/>
          </a:xfrm>
          <a:prstGeom prst="rect">
            <a:avLst/>
          </a:prstGeom>
        </p:spPr>
      </p:pic>
      <p:pic>
        <p:nvPicPr>
          <p:cNvPr id="28" name="Gráfico 27" descr="Gantt Chart con relleno sólido">
            <a:extLst>
              <a:ext uri="{FF2B5EF4-FFF2-40B4-BE49-F238E27FC236}">
                <a16:creationId xmlns:a16="http://schemas.microsoft.com/office/drawing/2014/main" id="{EF0EF60B-BA2B-E0EE-5F55-E2F1409BDB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0364" y="2981145"/>
            <a:ext cx="698794" cy="698794"/>
          </a:xfrm>
          <a:prstGeom prst="rect">
            <a:avLst/>
          </a:prstGeom>
        </p:spPr>
      </p:pic>
      <p:pic>
        <p:nvPicPr>
          <p:cNvPr id="30" name="Gráfico 29" descr="Clipboard Checked contorno">
            <a:extLst>
              <a:ext uri="{FF2B5EF4-FFF2-40B4-BE49-F238E27FC236}">
                <a16:creationId xmlns:a16="http://schemas.microsoft.com/office/drawing/2014/main" id="{40411380-1383-F40A-9DF6-444CAC63C8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74048" y="3055407"/>
            <a:ext cx="550271" cy="550271"/>
          </a:xfrm>
          <a:prstGeom prst="rect">
            <a:avLst/>
          </a:prstGeom>
        </p:spPr>
      </p:pic>
      <p:sp>
        <p:nvSpPr>
          <p:cNvPr id="31" name="Google Shape;174;p2">
            <a:extLst>
              <a:ext uri="{FF2B5EF4-FFF2-40B4-BE49-F238E27FC236}">
                <a16:creationId xmlns:a16="http://schemas.microsoft.com/office/drawing/2014/main" id="{711F70BB-3AEF-9F43-2E02-97B3A36021FA}"/>
              </a:ext>
            </a:extLst>
          </p:cNvPr>
          <p:cNvSpPr/>
          <p:nvPr/>
        </p:nvSpPr>
        <p:spPr>
          <a:xfrm>
            <a:off x="3398138" y="3728536"/>
            <a:ext cx="1152376" cy="453079"/>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100" dirty="0">
                <a:solidFill>
                  <a:schemeClr val="dk1"/>
                </a:solidFill>
                <a:latin typeface="Calibri"/>
                <a:cs typeface="Calibri"/>
                <a:sym typeface="Calibri"/>
              </a:rPr>
              <a:t>Conversión a cajas producidas</a:t>
            </a:r>
            <a:endParaRPr sz="1100" dirty="0"/>
          </a:p>
        </p:txBody>
      </p:sp>
      <p:sp>
        <p:nvSpPr>
          <p:cNvPr id="33" name="Google Shape;174;p2">
            <a:extLst>
              <a:ext uri="{FF2B5EF4-FFF2-40B4-BE49-F238E27FC236}">
                <a16:creationId xmlns:a16="http://schemas.microsoft.com/office/drawing/2014/main" id="{A1796461-C784-3D3A-9DD1-8DDCA9E96D3C}"/>
              </a:ext>
            </a:extLst>
          </p:cNvPr>
          <p:cNvSpPr/>
          <p:nvPr/>
        </p:nvSpPr>
        <p:spPr>
          <a:xfrm>
            <a:off x="5239631" y="3605678"/>
            <a:ext cx="1427512" cy="698794"/>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100" dirty="0"/>
              <a:t>Ordenamiento de producción según orden de línea y productos</a:t>
            </a:r>
            <a:endParaRPr sz="1100" dirty="0"/>
          </a:p>
        </p:txBody>
      </p:sp>
      <p:pic>
        <p:nvPicPr>
          <p:cNvPr id="34" name="Imagen 33">
            <a:extLst>
              <a:ext uri="{FF2B5EF4-FFF2-40B4-BE49-F238E27FC236}">
                <a16:creationId xmlns:a16="http://schemas.microsoft.com/office/drawing/2014/main" id="{1CBEAC8E-134F-F82C-46CE-96D3C7336D71}"/>
              </a:ext>
            </a:extLst>
          </p:cNvPr>
          <p:cNvPicPr>
            <a:picLocks noChangeAspect="1"/>
          </p:cNvPicPr>
          <p:nvPr/>
        </p:nvPicPr>
        <p:blipFill>
          <a:blip r:embed="rId11"/>
          <a:stretch>
            <a:fillRect/>
          </a:stretch>
        </p:blipFill>
        <p:spPr>
          <a:xfrm>
            <a:off x="8286822" y="3389840"/>
            <a:ext cx="1977942" cy="1156150"/>
          </a:xfrm>
          <a:prstGeom prst="rect">
            <a:avLst/>
          </a:prstGeom>
        </p:spPr>
      </p:pic>
      <p:pic>
        <p:nvPicPr>
          <p:cNvPr id="41" name="Gráfico 40" descr="Add con relleno sólido">
            <a:extLst>
              <a:ext uri="{FF2B5EF4-FFF2-40B4-BE49-F238E27FC236}">
                <a16:creationId xmlns:a16="http://schemas.microsoft.com/office/drawing/2014/main" id="{58E90326-B445-5D70-22EC-7BF15B60B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9782" y="5430001"/>
            <a:ext cx="314960" cy="314960"/>
          </a:xfrm>
          <a:prstGeom prst="rect">
            <a:avLst/>
          </a:prstGeom>
        </p:spPr>
      </p:pic>
      <p:pic>
        <p:nvPicPr>
          <p:cNvPr id="42" name="Gráfico 41" descr="Gantt Chart con relleno sólido">
            <a:extLst>
              <a:ext uri="{FF2B5EF4-FFF2-40B4-BE49-F238E27FC236}">
                <a16:creationId xmlns:a16="http://schemas.microsoft.com/office/drawing/2014/main" id="{76E3456B-4E11-5205-416B-0ED5DFC779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4816" y="4668071"/>
            <a:ext cx="698794" cy="698794"/>
          </a:xfrm>
          <a:prstGeom prst="rect">
            <a:avLst/>
          </a:prstGeom>
        </p:spPr>
      </p:pic>
      <p:pic>
        <p:nvPicPr>
          <p:cNvPr id="43" name="Gráfico 42" descr="Clipboard Checked contorno">
            <a:extLst>
              <a:ext uri="{FF2B5EF4-FFF2-40B4-BE49-F238E27FC236}">
                <a16:creationId xmlns:a16="http://schemas.microsoft.com/office/drawing/2014/main" id="{141A257D-C733-5575-7353-574E6A6D5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78500" y="4742333"/>
            <a:ext cx="550271" cy="550271"/>
          </a:xfrm>
          <a:prstGeom prst="rect">
            <a:avLst/>
          </a:prstGeom>
        </p:spPr>
      </p:pic>
      <p:sp>
        <p:nvSpPr>
          <p:cNvPr id="44" name="Google Shape;174;p2">
            <a:extLst>
              <a:ext uri="{FF2B5EF4-FFF2-40B4-BE49-F238E27FC236}">
                <a16:creationId xmlns:a16="http://schemas.microsoft.com/office/drawing/2014/main" id="{B0B47FE7-C62B-5DB9-EF5A-293D1DEEE065}"/>
              </a:ext>
            </a:extLst>
          </p:cNvPr>
          <p:cNvSpPr/>
          <p:nvPr/>
        </p:nvSpPr>
        <p:spPr>
          <a:xfrm>
            <a:off x="5544083" y="5292604"/>
            <a:ext cx="1427512" cy="698794"/>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100" dirty="0"/>
              <a:t>Ordenamiento de producción según orden de línea y productos</a:t>
            </a:r>
            <a:endParaRPr sz="1100" dirty="0"/>
          </a:p>
        </p:txBody>
      </p:sp>
      <p:pic>
        <p:nvPicPr>
          <p:cNvPr id="47" name="Imagen 46">
            <a:extLst>
              <a:ext uri="{FF2B5EF4-FFF2-40B4-BE49-F238E27FC236}">
                <a16:creationId xmlns:a16="http://schemas.microsoft.com/office/drawing/2014/main" id="{AA08591F-3EE9-8D58-0161-0F615473A4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08669" y="5014791"/>
            <a:ext cx="2239556" cy="1221624"/>
          </a:xfrm>
          <a:prstGeom prst="rect">
            <a:avLst/>
          </a:prstGeom>
        </p:spPr>
      </p:pic>
      <p:pic>
        <p:nvPicPr>
          <p:cNvPr id="48" name="Imagen 47">
            <a:extLst>
              <a:ext uri="{FF2B5EF4-FFF2-40B4-BE49-F238E27FC236}">
                <a16:creationId xmlns:a16="http://schemas.microsoft.com/office/drawing/2014/main" id="{791C62DC-065A-39D2-F2E9-D792DF311CDB}"/>
              </a:ext>
            </a:extLst>
          </p:cNvPr>
          <p:cNvPicPr>
            <a:picLocks noChangeAspect="1"/>
          </p:cNvPicPr>
          <p:nvPr/>
        </p:nvPicPr>
        <p:blipFill>
          <a:blip r:embed="rId13"/>
          <a:stretch>
            <a:fillRect/>
          </a:stretch>
        </p:blipFill>
        <p:spPr>
          <a:xfrm>
            <a:off x="3327580" y="4951735"/>
            <a:ext cx="1522061" cy="288063"/>
          </a:xfrm>
          <a:prstGeom prst="rect">
            <a:avLst/>
          </a:prstGeom>
        </p:spPr>
      </p:pic>
      <p:sp>
        <p:nvSpPr>
          <p:cNvPr id="49" name="Google Shape;174;p2">
            <a:extLst>
              <a:ext uri="{FF2B5EF4-FFF2-40B4-BE49-F238E27FC236}">
                <a16:creationId xmlns:a16="http://schemas.microsoft.com/office/drawing/2014/main" id="{0BDF11DC-AE7B-45EF-521D-EB0A61172E0C}"/>
              </a:ext>
            </a:extLst>
          </p:cNvPr>
          <p:cNvSpPr/>
          <p:nvPr/>
        </p:nvSpPr>
        <p:spPr>
          <a:xfrm>
            <a:off x="3486397" y="5312345"/>
            <a:ext cx="1152376" cy="550272"/>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100" dirty="0">
                <a:solidFill>
                  <a:schemeClr val="dk1"/>
                </a:solidFill>
                <a:latin typeface="Calibri"/>
                <a:cs typeface="Calibri"/>
                <a:sym typeface="Calibri"/>
              </a:rPr>
              <a:t>Lógica de producción en planta</a:t>
            </a:r>
            <a:endParaRPr sz="1100" dirty="0"/>
          </a:p>
        </p:txBody>
      </p:sp>
      <p:cxnSp>
        <p:nvCxnSpPr>
          <p:cNvPr id="51" name="Conector recto de flecha 50">
            <a:extLst>
              <a:ext uri="{FF2B5EF4-FFF2-40B4-BE49-F238E27FC236}">
                <a16:creationId xmlns:a16="http://schemas.microsoft.com/office/drawing/2014/main" id="{3EF4F2B4-47A1-AFD3-D94F-FA241A1F7D87}"/>
              </a:ext>
            </a:extLst>
          </p:cNvPr>
          <p:cNvCxnSpPr>
            <a:cxnSpLocks/>
          </p:cNvCxnSpPr>
          <p:nvPr/>
        </p:nvCxnSpPr>
        <p:spPr>
          <a:xfrm>
            <a:off x="6751033" y="3929830"/>
            <a:ext cx="145948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DD8C85D6-6ED8-D0EC-773A-CE7C9829DD68}"/>
              </a:ext>
            </a:extLst>
          </p:cNvPr>
          <p:cNvCxnSpPr>
            <a:cxnSpLocks/>
          </p:cNvCxnSpPr>
          <p:nvPr/>
        </p:nvCxnSpPr>
        <p:spPr>
          <a:xfrm>
            <a:off x="7052231" y="5654154"/>
            <a:ext cx="145948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49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001C-7B4C-B6F3-3A52-F209F614BB6C}"/>
            </a:ext>
          </a:extLst>
        </p:cNvPr>
        <p:cNvGrpSpPr/>
        <p:nvPr/>
      </p:nvGrpSpPr>
      <p:grpSpPr>
        <a:xfrm>
          <a:off x="0" y="0"/>
          <a:ext cx="0" cy="0"/>
          <a:chOff x="0" y="0"/>
          <a:chExt cx="0" cy="0"/>
        </a:xfrm>
      </p:grpSpPr>
      <p:sp>
        <p:nvSpPr>
          <p:cNvPr id="3" name="Google Shape;196;p5">
            <a:extLst>
              <a:ext uri="{FF2B5EF4-FFF2-40B4-BE49-F238E27FC236}">
                <a16:creationId xmlns:a16="http://schemas.microsoft.com/office/drawing/2014/main" id="{2A1F6227-4A46-1B3E-2092-43E2241E8E24}"/>
              </a:ext>
            </a:extLst>
          </p:cNvPr>
          <p:cNvSpPr txBox="1">
            <a:spLocks/>
          </p:cNvSpPr>
          <p:nvPr/>
        </p:nvSpPr>
        <p:spPr>
          <a:xfrm>
            <a:off x="589832" y="1356671"/>
            <a:ext cx="10515600" cy="4351338"/>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Este grafico muestra la cantidad de productos a producir y en que línea de producción se realiza (los resultados del modelo se convierten en cantidad de cajas). El orden de los productos es determinado por el orden de las líneas de producción y del orden de producción de cada línea.</a:t>
            </a:r>
          </a:p>
        </p:txBody>
      </p:sp>
      <p:pic>
        <p:nvPicPr>
          <p:cNvPr id="6" name="Imagen 5">
            <a:extLst>
              <a:ext uri="{FF2B5EF4-FFF2-40B4-BE49-F238E27FC236}">
                <a16:creationId xmlns:a16="http://schemas.microsoft.com/office/drawing/2014/main" id="{DBB073D7-37E0-72D4-0D30-8AFC7DC7316C}"/>
              </a:ext>
            </a:extLst>
          </p:cNvPr>
          <p:cNvPicPr>
            <a:picLocks noChangeAspect="1"/>
          </p:cNvPicPr>
          <p:nvPr/>
        </p:nvPicPr>
        <p:blipFill>
          <a:blip r:embed="rId2"/>
          <a:stretch>
            <a:fillRect/>
          </a:stretch>
        </p:blipFill>
        <p:spPr>
          <a:xfrm>
            <a:off x="5734150" y="2829089"/>
            <a:ext cx="5431790" cy="3175000"/>
          </a:xfrm>
          <a:prstGeom prst="rect">
            <a:avLst/>
          </a:prstGeom>
        </p:spPr>
      </p:pic>
      <p:sp>
        <p:nvSpPr>
          <p:cNvPr id="7" name="Rectángulo 6">
            <a:extLst>
              <a:ext uri="{FF2B5EF4-FFF2-40B4-BE49-F238E27FC236}">
                <a16:creationId xmlns:a16="http://schemas.microsoft.com/office/drawing/2014/main" id="{3B617010-D24D-5A5D-F358-6FADBDF9C8F0}"/>
              </a:ext>
            </a:extLst>
          </p:cNvPr>
          <p:cNvSpPr/>
          <p:nvPr/>
        </p:nvSpPr>
        <p:spPr>
          <a:xfrm>
            <a:off x="1591307" y="3728966"/>
            <a:ext cx="2571032" cy="1375245"/>
          </a:xfrm>
          <a:prstGeom prst="rect">
            <a:avLst/>
          </a:prstGeom>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t>La nomenclatura que indica el producto y línea es:</a:t>
            </a:r>
          </a:p>
          <a:p>
            <a:pPr algn="ctr"/>
            <a:endParaRPr lang="es-CL" sz="1400" dirty="0"/>
          </a:p>
          <a:p>
            <a:pPr algn="ctr"/>
            <a:r>
              <a:rPr lang="es-CL" sz="1400" dirty="0" err="1"/>
              <a:t>NombreLinea_Numeroproducto</a:t>
            </a:r>
            <a:endParaRPr lang="es-CL" sz="1400" dirty="0"/>
          </a:p>
        </p:txBody>
      </p:sp>
      <p:sp>
        <p:nvSpPr>
          <p:cNvPr id="8" name="Elipse 7">
            <a:extLst>
              <a:ext uri="{FF2B5EF4-FFF2-40B4-BE49-F238E27FC236}">
                <a16:creationId xmlns:a16="http://schemas.microsoft.com/office/drawing/2014/main" id="{171417A6-BF0F-6365-393F-3ED77ECD7BDC}"/>
              </a:ext>
            </a:extLst>
          </p:cNvPr>
          <p:cNvSpPr/>
          <p:nvPr/>
        </p:nvSpPr>
        <p:spPr>
          <a:xfrm>
            <a:off x="5659772" y="2911990"/>
            <a:ext cx="791159" cy="251209"/>
          </a:xfrm>
          <a:prstGeom prst="ellipse">
            <a:avLst/>
          </a:pr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de flecha 9">
            <a:extLst>
              <a:ext uri="{FF2B5EF4-FFF2-40B4-BE49-F238E27FC236}">
                <a16:creationId xmlns:a16="http://schemas.microsoft.com/office/drawing/2014/main" id="{3A1F9086-DC6A-5FAE-D00F-610D743CEA82}"/>
              </a:ext>
            </a:extLst>
          </p:cNvPr>
          <p:cNvCxnSpPr>
            <a:cxnSpLocks/>
            <a:stCxn id="8" idx="2"/>
            <a:endCxn id="7" idx="3"/>
          </p:cNvCxnSpPr>
          <p:nvPr/>
        </p:nvCxnSpPr>
        <p:spPr>
          <a:xfrm flipH="1">
            <a:off x="4162339" y="3037595"/>
            <a:ext cx="1497433" cy="137899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7">
            <a:extLst>
              <a:ext uri="{FF2B5EF4-FFF2-40B4-BE49-F238E27FC236}">
                <a16:creationId xmlns:a16="http://schemas.microsoft.com/office/drawing/2014/main" id="{175FEE79-A1A1-10AB-45A5-E24F04706AAE}"/>
              </a:ext>
            </a:extLst>
          </p:cNvPr>
          <p:cNvSpPr txBox="1">
            <a:spLocks/>
          </p:cNvSpPr>
          <p:nvPr/>
        </p:nvSpPr>
        <p:spPr>
          <a:xfrm>
            <a:off x="1365735" y="320072"/>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Algoritmo de generación de gráfico: Gráfico </a:t>
            </a:r>
            <a:endParaRPr lang="es-ES" dirty="0">
              <a:solidFill>
                <a:srgbClr val="04A49C"/>
              </a:solidFill>
              <a:cs typeface="Calibri Light"/>
            </a:endParaRPr>
          </a:p>
        </p:txBody>
      </p:sp>
    </p:spTree>
    <p:extLst>
      <p:ext uri="{BB962C8B-B14F-4D97-AF65-F5344CB8AC3E}">
        <p14:creationId xmlns:p14="http://schemas.microsoft.com/office/powerpoint/2010/main" val="2313513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DEDD-7F46-B2D8-AF8B-E66AA75A9CD8}"/>
            </a:ext>
          </a:extLst>
        </p:cNvPr>
        <p:cNvGrpSpPr/>
        <p:nvPr/>
      </p:nvGrpSpPr>
      <p:grpSpPr>
        <a:xfrm>
          <a:off x="0" y="0"/>
          <a:ext cx="0" cy="0"/>
          <a:chOff x="0" y="0"/>
          <a:chExt cx="0" cy="0"/>
        </a:xfrm>
      </p:grpSpPr>
      <p:sp>
        <p:nvSpPr>
          <p:cNvPr id="3" name="Google Shape;196;p5">
            <a:extLst>
              <a:ext uri="{FF2B5EF4-FFF2-40B4-BE49-F238E27FC236}">
                <a16:creationId xmlns:a16="http://schemas.microsoft.com/office/drawing/2014/main" id="{ECFFDD16-3CB2-DAB0-F5B4-D0FE904A84D9}"/>
              </a:ext>
            </a:extLst>
          </p:cNvPr>
          <p:cNvSpPr txBox="1">
            <a:spLocks/>
          </p:cNvSpPr>
          <p:nvPr/>
        </p:nvSpPr>
        <p:spPr>
          <a:xfrm>
            <a:off x="838200" y="1253331"/>
            <a:ext cx="10515600" cy="4351338"/>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Este gráfico muestra como se realizará la producción, eso quiere decir el algoritmo ordena los resultados del modelo de acuerdo los PP, el orden de las líneas de producción y el orden de producción cada la línea. Este gráfico en particular genera un aporte considerable para el coordinador debido a que este gráfico lo elabora manualmente y forma parte de la reportería.</a:t>
            </a:r>
          </a:p>
        </p:txBody>
      </p:sp>
      <p:pic>
        <p:nvPicPr>
          <p:cNvPr id="4" name="Imagen 3">
            <a:extLst>
              <a:ext uri="{FF2B5EF4-FFF2-40B4-BE49-F238E27FC236}">
                <a16:creationId xmlns:a16="http://schemas.microsoft.com/office/drawing/2014/main" id="{EFFF2784-F8A3-7E5A-BDB7-F923688A5B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795" y="3236238"/>
            <a:ext cx="5431790" cy="2962910"/>
          </a:xfrm>
          <a:prstGeom prst="rect">
            <a:avLst/>
          </a:prstGeom>
        </p:spPr>
      </p:pic>
      <p:sp>
        <p:nvSpPr>
          <p:cNvPr id="5" name="Rectángulo 4">
            <a:extLst>
              <a:ext uri="{FF2B5EF4-FFF2-40B4-BE49-F238E27FC236}">
                <a16:creationId xmlns:a16="http://schemas.microsoft.com/office/drawing/2014/main" id="{14C0FF11-8351-6FC2-E43B-9B2F8048886F}"/>
              </a:ext>
            </a:extLst>
          </p:cNvPr>
          <p:cNvSpPr/>
          <p:nvPr/>
        </p:nvSpPr>
        <p:spPr>
          <a:xfrm>
            <a:off x="1540974" y="3717651"/>
            <a:ext cx="2571032" cy="1375245"/>
          </a:xfrm>
          <a:prstGeom prst="rect">
            <a:avLst/>
          </a:prstGeom>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t>En este gráfico también se aplica la nomenclatura:</a:t>
            </a:r>
          </a:p>
          <a:p>
            <a:pPr algn="ctr"/>
            <a:endParaRPr lang="es-CL" sz="1400" dirty="0"/>
          </a:p>
          <a:p>
            <a:pPr algn="ctr"/>
            <a:r>
              <a:rPr lang="es-CL" sz="1400" dirty="0" err="1"/>
              <a:t>NombreLinea_Numeroproducto</a:t>
            </a:r>
            <a:endParaRPr lang="es-CL" sz="1400" dirty="0"/>
          </a:p>
        </p:txBody>
      </p:sp>
      <p:sp>
        <p:nvSpPr>
          <p:cNvPr id="8" name="Google Shape;207;p7">
            <a:extLst>
              <a:ext uri="{FF2B5EF4-FFF2-40B4-BE49-F238E27FC236}">
                <a16:creationId xmlns:a16="http://schemas.microsoft.com/office/drawing/2014/main" id="{86910420-0B78-CA8A-7B6B-F869F9785A1C}"/>
              </a:ext>
            </a:extLst>
          </p:cNvPr>
          <p:cNvSpPr txBox="1">
            <a:spLocks/>
          </p:cNvSpPr>
          <p:nvPr/>
        </p:nvSpPr>
        <p:spPr>
          <a:xfrm>
            <a:off x="1365735" y="320072"/>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Algoritmo de generación de gráfico: Carta Gantt</a:t>
            </a:r>
            <a:endParaRPr lang="es-ES" dirty="0">
              <a:solidFill>
                <a:srgbClr val="04A49C"/>
              </a:solidFill>
              <a:cs typeface="Calibri Light"/>
            </a:endParaRPr>
          </a:p>
        </p:txBody>
      </p:sp>
    </p:spTree>
    <p:extLst>
      <p:ext uri="{BB962C8B-B14F-4D97-AF65-F5344CB8AC3E}">
        <p14:creationId xmlns:p14="http://schemas.microsoft.com/office/powerpoint/2010/main" val="2765122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A2A6B-50FF-1BC0-3CE1-8F5C20700C73}"/>
            </a:ext>
          </a:extLst>
        </p:cNvPr>
        <p:cNvGrpSpPr/>
        <p:nvPr/>
      </p:nvGrpSpPr>
      <p:grpSpPr>
        <a:xfrm>
          <a:off x="0" y="0"/>
          <a:ext cx="0" cy="0"/>
          <a:chOff x="0" y="0"/>
          <a:chExt cx="0" cy="0"/>
        </a:xfrm>
      </p:grpSpPr>
      <p:sp>
        <p:nvSpPr>
          <p:cNvPr id="5" name="Google Shape;207;p7">
            <a:extLst>
              <a:ext uri="{FF2B5EF4-FFF2-40B4-BE49-F238E27FC236}">
                <a16:creationId xmlns:a16="http://schemas.microsoft.com/office/drawing/2014/main" id="{2DAB5EDB-FE42-C3C7-015B-6CF00380B382}"/>
              </a:ext>
            </a:extLst>
          </p:cNvPr>
          <p:cNvSpPr txBox="1">
            <a:spLocks/>
          </p:cNvSpPr>
          <p:nvPr/>
        </p:nvSpPr>
        <p:spPr>
          <a:xfrm>
            <a:off x="1349928" y="388999"/>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Análisis de resultados y validación: Producción</a:t>
            </a:r>
            <a:endParaRPr lang="es-ES" dirty="0">
              <a:solidFill>
                <a:srgbClr val="04A49C"/>
              </a:solidFill>
              <a:cs typeface="Calibri Light"/>
            </a:endParaRPr>
          </a:p>
        </p:txBody>
      </p:sp>
      <p:sp>
        <p:nvSpPr>
          <p:cNvPr id="10" name="Google Shape;196;p5">
            <a:extLst>
              <a:ext uri="{FF2B5EF4-FFF2-40B4-BE49-F238E27FC236}">
                <a16:creationId xmlns:a16="http://schemas.microsoft.com/office/drawing/2014/main" id="{2DE6D689-B383-9D36-4589-468E80D68E82}"/>
              </a:ext>
            </a:extLst>
          </p:cNvPr>
          <p:cNvSpPr txBox="1">
            <a:spLocks/>
          </p:cNvSpPr>
          <p:nvPr/>
        </p:nvSpPr>
        <p:spPr>
          <a:xfrm>
            <a:off x="375407" y="1203495"/>
            <a:ext cx="6384721" cy="5105865"/>
          </a:xfrm>
          <a:prstGeom prst="rect">
            <a:avLst/>
          </a:prstGeom>
          <a:noFill/>
          <a:ln>
            <a:noFill/>
          </a:ln>
        </p:spPr>
        <p:txBody>
          <a:bodyPr spcFirstLastPara="1" vert="horz" wrap="square" lIns="91425" tIns="45700" rIns="91425" bIns="45700" rtlCol="0" anchor="t"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Además de contar con la programación semanal real, se realizó un análisis de sensibilidad con distintos casos hipotéticos que pueden presentarse en la planta (casos 1, 2, 3 y 4). A continuación, se examina el nivel de cumplimento en relación a la demanda semanal:</a:t>
            </a:r>
          </a:p>
          <a:p>
            <a:pPr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De los casos ensayados, se observa que solo los casos 1, 2 y 4 cumplen casi con la totalidad de la demanda semanal.</a:t>
            </a:r>
          </a:p>
          <a:p>
            <a:pPr lvl="1"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Se observa que la programación real de la semana ha producido productos no demandados o se ha cumplido parcialmente la demanda o no se produce ningún producto demandado. Las posibles causas son:</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Cambios abruptos en la demanda </a:t>
            </a:r>
          </a:p>
          <a:p>
            <a:pPr marL="1257300" lvl="2" indent="-342900" algn="l">
              <a:spcBef>
                <a:spcPts val="0"/>
              </a:spcBef>
              <a:buClr>
                <a:schemeClr val="dk1"/>
              </a:buClr>
              <a:buSzPts val="2400"/>
              <a:buFont typeface="Courier New" panose="02070309020205020404" pitchFamily="49" charset="0"/>
              <a:buChar char="o"/>
            </a:pPr>
            <a:r>
              <a:rPr lang="es-CL" dirty="0">
                <a:cs typeface="Calibri"/>
              </a:rPr>
              <a:t>Variaciones en el stock</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Criterios no incluidos en el modelo</a:t>
            </a:r>
          </a:p>
          <a:p>
            <a:pPr algn="l">
              <a:spcBef>
                <a:spcPts val="0"/>
              </a:spcBef>
              <a:buClr>
                <a:schemeClr val="dk1"/>
              </a:buClr>
              <a:buSzPts val="2400"/>
            </a:pPr>
            <a:endParaRPr lang="es-CL" dirty="0">
              <a:cs typeface="Calibri"/>
            </a:endParaRPr>
          </a:p>
          <a:p>
            <a:pPr algn="l">
              <a:spcBef>
                <a:spcPts val="0"/>
              </a:spcBef>
              <a:buClr>
                <a:schemeClr val="dk1"/>
              </a:buClr>
              <a:buSzPts val="2400"/>
            </a:pPr>
            <a:endParaRPr lang="es-CL" dirty="0">
              <a:cs typeface="Calibri"/>
            </a:endParaRPr>
          </a:p>
        </p:txBody>
      </p:sp>
      <p:pic>
        <p:nvPicPr>
          <p:cNvPr id="14" name="Imagen 13">
            <a:extLst>
              <a:ext uri="{FF2B5EF4-FFF2-40B4-BE49-F238E27FC236}">
                <a16:creationId xmlns:a16="http://schemas.microsoft.com/office/drawing/2014/main" id="{301D401B-D84F-0ABC-ABDD-EB50B48522AC}"/>
              </a:ext>
            </a:extLst>
          </p:cNvPr>
          <p:cNvPicPr>
            <a:picLocks noChangeAspect="1"/>
          </p:cNvPicPr>
          <p:nvPr/>
        </p:nvPicPr>
        <p:blipFill>
          <a:blip r:embed="rId2"/>
          <a:srcRect b="3460"/>
          <a:stretch/>
        </p:blipFill>
        <p:spPr>
          <a:xfrm>
            <a:off x="6590747" y="1050336"/>
            <a:ext cx="930425" cy="872280"/>
          </a:xfrm>
          <a:prstGeom prst="rect">
            <a:avLst/>
          </a:prstGeom>
        </p:spPr>
      </p:pic>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886823AD-7D06-268C-CAA5-F60BC8E398F1}"/>
                  </a:ext>
                </a:extLst>
              </p:cNvPr>
              <p:cNvSpPr txBox="1"/>
              <p:nvPr/>
            </p:nvSpPr>
            <p:spPr>
              <a:xfrm>
                <a:off x="7589438" y="1127291"/>
                <a:ext cx="426700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rPr>
                        <m:t>𝒅𝒆𝒎𝒂𝒏𝒅𝒂</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r>
                        <a:rPr lang="es-ES" sz="1600" b="1" i="1" smtClean="0">
                          <a:latin typeface="Cambria Math" panose="02040503050406030204" pitchFamily="18" charset="0"/>
                        </a:rPr>
                        <m:t> −</m:t>
                      </m:r>
                      <m:r>
                        <a:rPr lang="es-ES" sz="1600" b="1" i="1" smtClean="0">
                          <a:latin typeface="Cambria Math" panose="02040503050406030204" pitchFamily="18" charset="0"/>
                        </a:rPr>
                        <m:t>𝒑𝒓𝒐𝒅𝒖𝒄𝒄𝒊</m:t>
                      </m:r>
                      <m:r>
                        <a:rPr lang="es-ES" sz="1600" b="1" i="1">
                          <a:latin typeface="Cambria Math" panose="02040503050406030204" pitchFamily="18" charset="0"/>
                        </a:rPr>
                        <m:t>ó</m:t>
                      </m:r>
                      <m:r>
                        <a:rPr lang="es-ES" sz="1600" b="1" i="1" smtClean="0">
                          <a:latin typeface="Cambria Math" panose="02040503050406030204" pitchFamily="18" charset="0"/>
                        </a:rPr>
                        <m:t>𝒏</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oMath>
                  </m:oMathPara>
                </a14:m>
                <a:endParaRPr lang="es-CL" sz="1600" b="1" dirty="0"/>
              </a:p>
            </p:txBody>
          </p:sp>
        </mc:Choice>
        <mc:Fallback>
          <p:sp>
            <p:nvSpPr>
              <p:cNvPr id="17" name="CuadroTexto 16">
                <a:extLst>
                  <a:ext uri="{FF2B5EF4-FFF2-40B4-BE49-F238E27FC236}">
                    <a16:creationId xmlns:a16="http://schemas.microsoft.com/office/drawing/2014/main" id="{886823AD-7D06-268C-CAA5-F60BC8E398F1}"/>
                  </a:ext>
                </a:extLst>
              </p:cNvPr>
              <p:cNvSpPr txBox="1">
                <a:spLocks noRot="1" noChangeAspect="1" noMove="1" noResize="1" noEditPoints="1" noAdjustHandles="1" noChangeArrowheads="1" noChangeShapeType="1" noTextEdit="1"/>
              </p:cNvSpPr>
              <p:nvPr/>
            </p:nvSpPr>
            <p:spPr>
              <a:xfrm>
                <a:off x="7589438" y="1127291"/>
                <a:ext cx="4267002" cy="246221"/>
              </a:xfrm>
              <a:prstGeom prst="rect">
                <a:avLst/>
              </a:prstGeom>
              <a:blipFill>
                <a:blip r:embed="rId3"/>
                <a:stretch>
                  <a:fillRect l="-593" t="-9524" r="-890" b="-33333"/>
                </a:stretch>
              </a:blipFill>
            </p:spPr>
            <p:txBody>
              <a:bodyPr/>
              <a:lstStyle/>
              <a:p>
                <a:r>
                  <a:rPr lang="es-CL">
                    <a:noFill/>
                  </a:rPr>
                  <a:t> </a:t>
                </a:r>
              </a:p>
            </p:txBody>
          </p:sp>
        </mc:Fallback>
      </mc:AlternateContent>
      <p:pic>
        <p:nvPicPr>
          <p:cNvPr id="19" name="Imagen 18">
            <a:extLst>
              <a:ext uri="{FF2B5EF4-FFF2-40B4-BE49-F238E27FC236}">
                <a16:creationId xmlns:a16="http://schemas.microsoft.com/office/drawing/2014/main" id="{EB8A545A-655D-0B3A-A551-4F0C219AC751}"/>
              </a:ext>
            </a:extLst>
          </p:cNvPr>
          <p:cNvPicPr>
            <a:picLocks noChangeAspect="1"/>
          </p:cNvPicPr>
          <p:nvPr/>
        </p:nvPicPr>
        <p:blipFill>
          <a:blip r:embed="rId4"/>
          <a:stretch>
            <a:fillRect/>
          </a:stretch>
        </p:blipFill>
        <p:spPr>
          <a:xfrm>
            <a:off x="7351791" y="1947945"/>
            <a:ext cx="4583430" cy="4354716"/>
          </a:xfrm>
          <a:prstGeom prst="rect">
            <a:avLst/>
          </a:prstGeom>
        </p:spPr>
      </p:pic>
      <p:sp>
        <p:nvSpPr>
          <p:cNvPr id="20" name="Cerrar llave 19">
            <a:extLst>
              <a:ext uri="{FF2B5EF4-FFF2-40B4-BE49-F238E27FC236}">
                <a16:creationId xmlns:a16="http://schemas.microsoft.com/office/drawing/2014/main" id="{726C96F2-7D70-CA20-FC10-D987A3EB33A6}"/>
              </a:ext>
            </a:extLst>
          </p:cNvPr>
          <p:cNvSpPr/>
          <p:nvPr/>
        </p:nvSpPr>
        <p:spPr>
          <a:xfrm rot="16200000">
            <a:off x="9744116" y="-15475"/>
            <a:ext cx="436880" cy="348996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205448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2;p2">
            <a:extLst>
              <a:ext uri="{FF2B5EF4-FFF2-40B4-BE49-F238E27FC236}">
                <a16:creationId xmlns:a16="http://schemas.microsoft.com/office/drawing/2014/main" id="{105CC007-6DF6-D405-0582-F0894BD726D9}"/>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Introducción</a:t>
            </a:r>
            <a:endParaRPr lang="es-CL" dirty="0">
              <a:solidFill>
                <a:srgbClr val="04A49C"/>
              </a:solidFill>
              <a:cs typeface="Calibri Light"/>
            </a:endParaRPr>
          </a:p>
        </p:txBody>
      </p:sp>
      <p:sp>
        <p:nvSpPr>
          <p:cNvPr id="3" name="Google Shape;173;p2">
            <a:extLst>
              <a:ext uri="{FF2B5EF4-FFF2-40B4-BE49-F238E27FC236}">
                <a16:creationId xmlns:a16="http://schemas.microsoft.com/office/drawing/2014/main" id="{4BC45AA5-482B-A6C0-17AD-5985DF93309B}"/>
              </a:ext>
            </a:extLst>
          </p:cNvPr>
          <p:cNvSpPr txBox="1">
            <a:spLocks/>
          </p:cNvSpPr>
          <p:nvPr/>
        </p:nvSpPr>
        <p:spPr>
          <a:xfrm>
            <a:off x="960455" y="1104925"/>
            <a:ext cx="10827936" cy="2825751"/>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SzPts val="2400"/>
              <a:buFont typeface="Arial" panose="020B0604020202020204" pitchFamily="34" charset="0"/>
              <a:buChar char="•"/>
            </a:pPr>
            <a:r>
              <a:rPr lang="es-CL" dirty="0">
                <a:ea typeface="+mn-lt"/>
                <a:cs typeface="+mn-lt"/>
              </a:rPr>
              <a:t>En la planta de producción de helados, que abastece a nivel nacional, los coordinadores realizan manualmente la planificación semanal de la producción. Esta es una tarea que requiere una cantidad considerable de  tiempo y exige experiencia en el área.</a:t>
            </a:r>
          </a:p>
          <a:p>
            <a:pPr marL="342900" indent="-342900" algn="l">
              <a:buSzPts val="2400"/>
              <a:buChar char="•"/>
            </a:pPr>
            <a:r>
              <a:rPr lang="es-CL" dirty="0">
                <a:ea typeface="+mn-lt"/>
                <a:cs typeface="+mn-lt"/>
              </a:rPr>
              <a:t>Este proceso limita al coordinador a realizar otras tareas críticas como:</a:t>
            </a:r>
          </a:p>
          <a:p>
            <a:pPr marL="800100" lvl="1" indent="-342900" algn="l">
              <a:buSzPts val="2400"/>
              <a:buFont typeface="Courier New" panose="020B0604020202020204" pitchFamily="34" charset="0"/>
              <a:buChar char="o"/>
            </a:pPr>
            <a:r>
              <a:rPr lang="es-CL" dirty="0">
                <a:ea typeface="+mn-lt"/>
                <a:cs typeface="+mn-lt"/>
              </a:rPr>
              <a:t>Evaluar el stock</a:t>
            </a:r>
          </a:p>
          <a:p>
            <a:pPr marL="800100" lvl="1" indent="-342900" algn="l">
              <a:buSzPts val="2400"/>
              <a:buFont typeface="Courier New" panose="020B0604020202020204" pitchFamily="34" charset="0"/>
              <a:buChar char="o"/>
            </a:pPr>
            <a:r>
              <a:rPr lang="es-CL" dirty="0">
                <a:ea typeface="+mn-lt"/>
                <a:cs typeface="+mn-lt"/>
              </a:rPr>
              <a:t>Gestionar con operarios</a:t>
            </a:r>
          </a:p>
          <a:p>
            <a:pPr marL="800100" lvl="1" indent="-342900" algn="l">
              <a:buSzPts val="2400"/>
              <a:buFont typeface="Courier New" panose="020B0604020202020204" pitchFamily="34" charset="0"/>
              <a:buChar char="o"/>
            </a:pPr>
            <a:r>
              <a:rPr lang="es-CL" dirty="0">
                <a:ea typeface="+mn-lt"/>
                <a:cs typeface="+mn-lt"/>
              </a:rPr>
              <a:t>Revisar maquinaria y líneas de producción</a:t>
            </a:r>
          </a:p>
          <a:p>
            <a:pPr marL="342900" indent="-342900" algn="l">
              <a:buSzPts val="2400"/>
              <a:buChar char="•"/>
            </a:pPr>
            <a:r>
              <a:rPr lang="es-CL" b="1" dirty="0">
                <a:solidFill>
                  <a:srgbClr val="04A49C"/>
                </a:solidFill>
                <a:ea typeface="+mn-lt"/>
                <a:cs typeface="+mn-lt"/>
              </a:rPr>
              <a:t>Objetivo</a:t>
            </a:r>
            <a:r>
              <a:rPr lang="es-CL" dirty="0">
                <a:solidFill>
                  <a:srgbClr val="04A49C"/>
                </a:solidFill>
                <a:ea typeface="+mn-lt"/>
                <a:cs typeface="+mn-lt"/>
              </a:rPr>
              <a:t>:</a:t>
            </a:r>
            <a:r>
              <a:rPr lang="es-CL" dirty="0">
                <a:ea typeface="+mn-lt"/>
                <a:cs typeface="+mn-lt"/>
              </a:rPr>
              <a:t> Reducir el tiempo dedicado a la planificación de la producción.</a:t>
            </a:r>
          </a:p>
        </p:txBody>
      </p:sp>
      <p:sp>
        <p:nvSpPr>
          <p:cNvPr id="4" name="Google Shape;174;p2">
            <a:extLst>
              <a:ext uri="{FF2B5EF4-FFF2-40B4-BE49-F238E27FC236}">
                <a16:creationId xmlns:a16="http://schemas.microsoft.com/office/drawing/2014/main" id="{E7627CB9-63C4-47ED-1F90-FD1ADBC18752}"/>
              </a:ext>
            </a:extLst>
          </p:cNvPr>
          <p:cNvSpPr/>
          <p:nvPr/>
        </p:nvSpPr>
        <p:spPr>
          <a:xfrm>
            <a:off x="2172798" y="4482069"/>
            <a:ext cx="1307032" cy="603959"/>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b="0" i="0" u="none" strike="noStrike" cap="none" dirty="0">
                <a:solidFill>
                  <a:schemeClr val="dk1"/>
                </a:solidFill>
                <a:latin typeface="Calibri"/>
                <a:ea typeface="Calibri"/>
                <a:cs typeface="Calibri"/>
                <a:sym typeface="Calibri"/>
              </a:rPr>
              <a:t>Demanda semanal</a:t>
            </a:r>
            <a:endParaRPr sz="1400" dirty="0"/>
          </a:p>
        </p:txBody>
      </p:sp>
      <p:sp>
        <p:nvSpPr>
          <p:cNvPr id="5" name="Google Shape;175;p2">
            <a:extLst>
              <a:ext uri="{FF2B5EF4-FFF2-40B4-BE49-F238E27FC236}">
                <a16:creationId xmlns:a16="http://schemas.microsoft.com/office/drawing/2014/main" id="{4CEE1985-1517-5AB7-7247-5D1612BE83C8}"/>
              </a:ext>
            </a:extLst>
          </p:cNvPr>
          <p:cNvSpPr/>
          <p:nvPr/>
        </p:nvSpPr>
        <p:spPr>
          <a:xfrm>
            <a:off x="4086858" y="4663472"/>
            <a:ext cx="1169468" cy="603958"/>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b="1" i="0" u="none" strike="noStrike" cap="none" dirty="0">
                <a:solidFill>
                  <a:schemeClr val="dk1"/>
                </a:solidFill>
                <a:latin typeface="Calibri"/>
                <a:ea typeface="Calibri"/>
                <a:cs typeface="Calibri"/>
                <a:sym typeface="Calibri"/>
              </a:rPr>
              <a:t>Planificación</a:t>
            </a:r>
            <a:endParaRPr sz="1400" b="1" dirty="0"/>
          </a:p>
        </p:txBody>
      </p:sp>
      <p:sp>
        <p:nvSpPr>
          <p:cNvPr id="6" name="Google Shape;176;p2">
            <a:extLst>
              <a:ext uri="{FF2B5EF4-FFF2-40B4-BE49-F238E27FC236}">
                <a16:creationId xmlns:a16="http://schemas.microsoft.com/office/drawing/2014/main" id="{665AF9FB-6CD4-255C-12DD-80FF7A69DE03}"/>
              </a:ext>
            </a:extLst>
          </p:cNvPr>
          <p:cNvSpPr/>
          <p:nvPr/>
        </p:nvSpPr>
        <p:spPr>
          <a:xfrm>
            <a:off x="5688944" y="4703934"/>
            <a:ext cx="1256555" cy="812514"/>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b="0" i="0" u="none" strike="noStrike" cap="none" dirty="0">
                <a:solidFill>
                  <a:schemeClr val="dk1"/>
                </a:solidFill>
                <a:latin typeface="Calibri"/>
                <a:ea typeface="Calibri"/>
                <a:cs typeface="Calibri"/>
                <a:sym typeface="Calibri"/>
              </a:rPr>
              <a:t>Programa de producción semanal</a:t>
            </a:r>
            <a:endParaRPr sz="1400" dirty="0"/>
          </a:p>
        </p:txBody>
      </p:sp>
      <p:cxnSp>
        <p:nvCxnSpPr>
          <p:cNvPr id="7" name="Google Shape;177;p2">
            <a:extLst>
              <a:ext uri="{FF2B5EF4-FFF2-40B4-BE49-F238E27FC236}">
                <a16:creationId xmlns:a16="http://schemas.microsoft.com/office/drawing/2014/main" id="{06CD57CB-9269-7A27-CFA0-3F3A98E1FC37}"/>
              </a:ext>
            </a:extLst>
          </p:cNvPr>
          <p:cNvCxnSpPr>
            <a:cxnSpLocks/>
            <a:stCxn id="4" idx="3"/>
          </p:cNvCxnSpPr>
          <p:nvPr/>
        </p:nvCxnSpPr>
        <p:spPr>
          <a:xfrm>
            <a:off x="3479830" y="4784049"/>
            <a:ext cx="596980" cy="181402"/>
          </a:xfrm>
          <a:prstGeom prst="straightConnector1">
            <a:avLst/>
          </a:prstGeom>
          <a:noFill/>
          <a:ln w="38100" cap="flat" cmpd="sng">
            <a:solidFill>
              <a:schemeClr val="accent1"/>
            </a:solidFill>
            <a:prstDash val="solid"/>
            <a:miter lim="800000"/>
            <a:headEnd type="none" w="sm" len="sm"/>
            <a:tailEnd type="triangle" w="med" len="med"/>
          </a:ln>
        </p:spPr>
      </p:cxnSp>
      <p:cxnSp>
        <p:nvCxnSpPr>
          <p:cNvPr id="8" name="Google Shape;178;p2">
            <a:extLst>
              <a:ext uri="{FF2B5EF4-FFF2-40B4-BE49-F238E27FC236}">
                <a16:creationId xmlns:a16="http://schemas.microsoft.com/office/drawing/2014/main" id="{830FE911-89D4-73A9-48BA-D8383592112D}"/>
              </a:ext>
            </a:extLst>
          </p:cNvPr>
          <p:cNvCxnSpPr>
            <a:cxnSpLocks/>
            <a:stCxn id="5" idx="3"/>
            <a:endCxn id="6" idx="1"/>
          </p:cNvCxnSpPr>
          <p:nvPr/>
        </p:nvCxnSpPr>
        <p:spPr>
          <a:xfrm>
            <a:off x="5256326" y="4965451"/>
            <a:ext cx="432618" cy="144740"/>
          </a:xfrm>
          <a:prstGeom prst="straightConnector1">
            <a:avLst/>
          </a:prstGeom>
          <a:noFill/>
          <a:ln w="38100" cap="flat" cmpd="sng">
            <a:solidFill>
              <a:schemeClr val="accent1"/>
            </a:solidFill>
            <a:prstDash val="solid"/>
            <a:miter lim="800000"/>
            <a:headEnd type="none" w="sm" len="sm"/>
            <a:tailEnd type="triangle" w="med" len="med"/>
          </a:ln>
        </p:spPr>
      </p:cxnSp>
      <p:pic>
        <p:nvPicPr>
          <p:cNvPr id="15" name="Gráfico 14" descr="Brain in head con relleno sólido">
            <a:extLst>
              <a:ext uri="{FF2B5EF4-FFF2-40B4-BE49-F238E27FC236}">
                <a16:creationId xmlns:a16="http://schemas.microsoft.com/office/drawing/2014/main" id="{660C6755-AE08-A0BC-621F-DFCF4D8991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5348" y="4136795"/>
            <a:ext cx="572488" cy="572488"/>
          </a:xfrm>
          <a:prstGeom prst="rect">
            <a:avLst/>
          </a:prstGeom>
        </p:spPr>
      </p:pic>
      <p:pic>
        <p:nvPicPr>
          <p:cNvPr id="25" name="Gráfico 24" descr="Document con relleno sólido">
            <a:extLst>
              <a:ext uri="{FF2B5EF4-FFF2-40B4-BE49-F238E27FC236}">
                <a16:creationId xmlns:a16="http://schemas.microsoft.com/office/drawing/2014/main" id="{0DF68956-B8E2-B929-90FF-945771547B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0977" y="4182994"/>
            <a:ext cx="572488" cy="572488"/>
          </a:xfrm>
          <a:prstGeom prst="rect">
            <a:avLst/>
          </a:prstGeom>
        </p:spPr>
      </p:pic>
      <p:sp>
        <p:nvSpPr>
          <p:cNvPr id="32" name="Google Shape;176;p2">
            <a:extLst>
              <a:ext uri="{FF2B5EF4-FFF2-40B4-BE49-F238E27FC236}">
                <a16:creationId xmlns:a16="http://schemas.microsoft.com/office/drawing/2014/main" id="{6A1A6DAE-134B-DDBC-6134-29C212066D32}"/>
              </a:ext>
            </a:extLst>
          </p:cNvPr>
          <p:cNvSpPr/>
          <p:nvPr/>
        </p:nvSpPr>
        <p:spPr>
          <a:xfrm>
            <a:off x="7469178" y="5026274"/>
            <a:ext cx="1021674" cy="520846"/>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dirty="0">
                <a:solidFill>
                  <a:schemeClr val="dk1"/>
                </a:solidFill>
                <a:latin typeface="Calibri"/>
                <a:cs typeface="Calibri"/>
                <a:sym typeface="Calibri"/>
              </a:rPr>
              <a:t>Producción</a:t>
            </a:r>
            <a:endParaRPr sz="1400" dirty="0"/>
          </a:p>
        </p:txBody>
      </p:sp>
      <p:pic>
        <p:nvPicPr>
          <p:cNvPr id="34" name="Gráfico 33" descr="Production con relleno sólido">
            <a:extLst>
              <a:ext uri="{FF2B5EF4-FFF2-40B4-BE49-F238E27FC236}">
                <a16:creationId xmlns:a16="http://schemas.microsoft.com/office/drawing/2014/main" id="{0D992F51-4688-D3B5-17DC-652E985F80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1415" y="4624854"/>
            <a:ext cx="457200" cy="457200"/>
          </a:xfrm>
          <a:prstGeom prst="rect">
            <a:avLst/>
          </a:prstGeom>
        </p:spPr>
      </p:pic>
      <p:cxnSp>
        <p:nvCxnSpPr>
          <p:cNvPr id="35" name="Google Shape;178;p2">
            <a:extLst>
              <a:ext uri="{FF2B5EF4-FFF2-40B4-BE49-F238E27FC236}">
                <a16:creationId xmlns:a16="http://schemas.microsoft.com/office/drawing/2014/main" id="{D0E988A0-4455-96B5-AA63-0A19858DAE89}"/>
              </a:ext>
            </a:extLst>
          </p:cNvPr>
          <p:cNvCxnSpPr>
            <a:cxnSpLocks/>
            <a:stCxn id="6" idx="3"/>
            <a:endCxn id="32" idx="1"/>
          </p:cNvCxnSpPr>
          <p:nvPr/>
        </p:nvCxnSpPr>
        <p:spPr>
          <a:xfrm>
            <a:off x="6945499" y="5110191"/>
            <a:ext cx="523679" cy="176506"/>
          </a:xfrm>
          <a:prstGeom prst="straightConnector1">
            <a:avLst/>
          </a:prstGeom>
          <a:noFill/>
          <a:ln w="38100" cap="flat" cmpd="sng">
            <a:solidFill>
              <a:schemeClr val="accent1"/>
            </a:solidFill>
            <a:prstDash val="solid"/>
            <a:miter lim="800000"/>
            <a:headEnd type="none" w="sm" len="sm"/>
            <a:tailEnd type="triangle" w="med" len="med"/>
          </a:ln>
        </p:spPr>
      </p:cxnSp>
      <p:sp>
        <p:nvSpPr>
          <p:cNvPr id="38" name="Google Shape;176;p2">
            <a:extLst>
              <a:ext uri="{FF2B5EF4-FFF2-40B4-BE49-F238E27FC236}">
                <a16:creationId xmlns:a16="http://schemas.microsoft.com/office/drawing/2014/main" id="{F968DDEF-4854-10AA-6ED8-936816AF112A}"/>
              </a:ext>
            </a:extLst>
          </p:cNvPr>
          <p:cNvSpPr/>
          <p:nvPr/>
        </p:nvSpPr>
        <p:spPr>
          <a:xfrm>
            <a:off x="9014530" y="5198359"/>
            <a:ext cx="1144347" cy="520846"/>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dirty="0">
                <a:solidFill>
                  <a:schemeClr val="dk1"/>
                </a:solidFill>
                <a:latin typeface="Calibri"/>
                <a:cs typeface="Calibri"/>
                <a:sym typeface="Calibri"/>
              </a:rPr>
              <a:t>Distribución</a:t>
            </a:r>
            <a:endParaRPr sz="1400" dirty="0"/>
          </a:p>
        </p:txBody>
      </p:sp>
      <p:cxnSp>
        <p:nvCxnSpPr>
          <p:cNvPr id="39" name="Google Shape;178;p2">
            <a:extLst>
              <a:ext uri="{FF2B5EF4-FFF2-40B4-BE49-F238E27FC236}">
                <a16:creationId xmlns:a16="http://schemas.microsoft.com/office/drawing/2014/main" id="{E9495DEB-9AC0-1879-447D-BB96D509E202}"/>
              </a:ext>
            </a:extLst>
          </p:cNvPr>
          <p:cNvCxnSpPr>
            <a:cxnSpLocks/>
            <a:stCxn id="32" idx="3"/>
            <a:endCxn id="38" idx="1"/>
          </p:cNvCxnSpPr>
          <p:nvPr/>
        </p:nvCxnSpPr>
        <p:spPr>
          <a:xfrm>
            <a:off x="8490852" y="5286697"/>
            <a:ext cx="523678" cy="172085"/>
          </a:xfrm>
          <a:prstGeom prst="straightConnector1">
            <a:avLst/>
          </a:prstGeom>
          <a:noFill/>
          <a:ln w="38100" cap="flat" cmpd="sng">
            <a:solidFill>
              <a:schemeClr val="accent1"/>
            </a:solidFill>
            <a:prstDash val="solid"/>
            <a:miter lim="800000"/>
            <a:headEnd type="none" w="sm" len="sm"/>
            <a:tailEnd type="triangle" w="med" len="med"/>
          </a:ln>
        </p:spPr>
      </p:cxnSp>
      <p:pic>
        <p:nvPicPr>
          <p:cNvPr id="42" name="Gráfico 41" descr="Truck con relleno sólido">
            <a:extLst>
              <a:ext uri="{FF2B5EF4-FFF2-40B4-BE49-F238E27FC236}">
                <a16:creationId xmlns:a16="http://schemas.microsoft.com/office/drawing/2014/main" id="{6BCD8BE3-893B-D7F4-635B-82FB508D1C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1771" y="4709008"/>
            <a:ext cx="613368" cy="613368"/>
          </a:xfrm>
          <a:prstGeom prst="rect">
            <a:avLst/>
          </a:prstGeom>
        </p:spPr>
      </p:pic>
      <p:pic>
        <p:nvPicPr>
          <p:cNvPr id="45" name="Imagen 44">
            <a:extLst>
              <a:ext uri="{FF2B5EF4-FFF2-40B4-BE49-F238E27FC236}">
                <a16:creationId xmlns:a16="http://schemas.microsoft.com/office/drawing/2014/main" id="{6D2B8889-8CEA-7440-6FC0-ED061F332A5A}"/>
              </a:ext>
            </a:extLst>
          </p:cNvPr>
          <p:cNvPicPr>
            <a:picLocks noChangeAspect="1"/>
          </p:cNvPicPr>
          <p:nvPr/>
        </p:nvPicPr>
        <p:blipFill>
          <a:blip r:embed="rId10"/>
          <a:stretch>
            <a:fillRect/>
          </a:stretch>
        </p:blipFill>
        <p:spPr>
          <a:xfrm>
            <a:off x="11185503" y="4438423"/>
            <a:ext cx="479540" cy="1767905"/>
          </a:xfrm>
          <a:prstGeom prst="rect">
            <a:avLst/>
          </a:prstGeom>
        </p:spPr>
      </p:pic>
      <p:cxnSp>
        <p:nvCxnSpPr>
          <p:cNvPr id="46" name="Google Shape;178;p2">
            <a:extLst>
              <a:ext uri="{FF2B5EF4-FFF2-40B4-BE49-F238E27FC236}">
                <a16:creationId xmlns:a16="http://schemas.microsoft.com/office/drawing/2014/main" id="{AC43FA66-D043-7692-4A80-FF6DFC146FA9}"/>
              </a:ext>
            </a:extLst>
          </p:cNvPr>
          <p:cNvCxnSpPr>
            <a:cxnSpLocks/>
            <a:stCxn id="38" idx="3"/>
          </p:cNvCxnSpPr>
          <p:nvPr/>
        </p:nvCxnSpPr>
        <p:spPr>
          <a:xfrm>
            <a:off x="10158877" y="5458782"/>
            <a:ext cx="1266396" cy="620471"/>
          </a:xfrm>
          <a:prstGeom prst="straightConnector1">
            <a:avLst/>
          </a:prstGeom>
          <a:noFill/>
          <a:ln w="19050" cap="flat" cmpd="sng">
            <a:solidFill>
              <a:schemeClr val="accent1"/>
            </a:solidFill>
            <a:prstDash val="sysDash"/>
            <a:miter lim="800000"/>
            <a:headEnd type="none" w="med" len="med"/>
            <a:tailEnd type="none" w="med" len="med"/>
          </a:ln>
        </p:spPr>
      </p:cxnSp>
      <p:sp>
        <p:nvSpPr>
          <p:cNvPr id="49" name="Google Shape;174;p2">
            <a:extLst>
              <a:ext uri="{FF2B5EF4-FFF2-40B4-BE49-F238E27FC236}">
                <a16:creationId xmlns:a16="http://schemas.microsoft.com/office/drawing/2014/main" id="{B1610575-CE9E-42B2-FDC0-48335B6877DA}"/>
              </a:ext>
            </a:extLst>
          </p:cNvPr>
          <p:cNvSpPr/>
          <p:nvPr/>
        </p:nvSpPr>
        <p:spPr>
          <a:xfrm>
            <a:off x="433143" y="4328982"/>
            <a:ext cx="1307032" cy="603959"/>
          </a:xfrm>
          <a:prstGeom prst="rect">
            <a:avLst/>
          </a:prstGeom>
          <a:solidFill>
            <a:schemeClr val="l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400" b="0" i="0" u="none" strike="noStrike" cap="none" dirty="0">
                <a:solidFill>
                  <a:schemeClr val="dk1"/>
                </a:solidFill>
                <a:latin typeface="Calibri"/>
                <a:ea typeface="Calibri"/>
                <a:cs typeface="Calibri"/>
                <a:sym typeface="Calibri"/>
              </a:rPr>
              <a:t>Análisis de demanda</a:t>
            </a:r>
            <a:endParaRPr sz="1400" dirty="0"/>
          </a:p>
        </p:txBody>
      </p:sp>
      <p:cxnSp>
        <p:nvCxnSpPr>
          <p:cNvPr id="50" name="Google Shape;177;p2">
            <a:extLst>
              <a:ext uri="{FF2B5EF4-FFF2-40B4-BE49-F238E27FC236}">
                <a16:creationId xmlns:a16="http://schemas.microsoft.com/office/drawing/2014/main" id="{E3B1FA39-FF22-FA5E-0FE8-BF8E5E79B86D}"/>
              </a:ext>
            </a:extLst>
          </p:cNvPr>
          <p:cNvCxnSpPr>
            <a:cxnSpLocks/>
            <a:stCxn id="49" idx="3"/>
            <a:endCxn id="4" idx="1"/>
          </p:cNvCxnSpPr>
          <p:nvPr/>
        </p:nvCxnSpPr>
        <p:spPr>
          <a:xfrm>
            <a:off x="1740175" y="4630962"/>
            <a:ext cx="432623" cy="153087"/>
          </a:xfrm>
          <a:prstGeom prst="straightConnector1">
            <a:avLst/>
          </a:prstGeom>
          <a:noFill/>
          <a:ln w="38100" cap="flat" cmpd="sng">
            <a:solidFill>
              <a:schemeClr val="accent1"/>
            </a:solidFill>
            <a:prstDash val="solid"/>
            <a:miter lim="800000"/>
            <a:headEnd type="none" w="sm" len="sm"/>
            <a:tailEnd type="triangle" w="med" len="med"/>
          </a:ln>
        </p:spPr>
      </p:cxnSp>
      <p:cxnSp>
        <p:nvCxnSpPr>
          <p:cNvPr id="55" name="Google Shape;178;p2">
            <a:extLst>
              <a:ext uri="{FF2B5EF4-FFF2-40B4-BE49-F238E27FC236}">
                <a16:creationId xmlns:a16="http://schemas.microsoft.com/office/drawing/2014/main" id="{5C189DF7-AFC3-B7DB-24AC-6044E5A93C33}"/>
              </a:ext>
            </a:extLst>
          </p:cNvPr>
          <p:cNvCxnSpPr>
            <a:cxnSpLocks/>
            <a:stCxn id="38" idx="3"/>
            <a:endCxn id="45" idx="0"/>
          </p:cNvCxnSpPr>
          <p:nvPr/>
        </p:nvCxnSpPr>
        <p:spPr>
          <a:xfrm flipV="1">
            <a:off x="10158877" y="4438423"/>
            <a:ext cx="1266396" cy="1020359"/>
          </a:xfrm>
          <a:prstGeom prst="straightConnector1">
            <a:avLst/>
          </a:prstGeom>
          <a:noFill/>
          <a:ln w="19050" cap="flat" cmpd="sng">
            <a:solidFill>
              <a:schemeClr val="accent1"/>
            </a:solidFill>
            <a:prstDash val="sysDash"/>
            <a:miter lim="800000"/>
            <a:headEnd type="none" w="med" len="med"/>
            <a:tailEnd type="none" w="med" len="med"/>
          </a:ln>
        </p:spPr>
      </p:cxnSp>
      <p:cxnSp>
        <p:nvCxnSpPr>
          <p:cNvPr id="60" name="Google Shape;178;p2">
            <a:extLst>
              <a:ext uri="{FF2B5EF4-FFF2-40B4-BE49-F238E27FC236}">
                <a16:creationId xmlns:a16="http://schemas.microsoft.com/office/drawing/2014/main" id="{D3B9C56A-6AB7-8E54-8BBE-7DACD4CF4FF6}"/>
              </a:ext>
            </a:extLst>
          </p:cNvPr>
          <p:cNvCxnSpPr>
            <a:cxnSpLocks/>
            <a:stCxn id="38" idx="3"/>
          </p:cNvCxnSpPr>
          <p:nvPr/>
        </p:nvCxnSpPr>
        <p:spPr>
          <a:xfrm flipV="1">
            <a:off x="10158877" y="4711236"/>
            <a:ext cx="1266396" cy="747546"/>
          </a:xfrm>
          <a:prstGeom prst="straightConnector1">
            <a:avLst/>
          </a:prstGeom>
          <a:noFill/>
          <a:ln w="19050" cap="flat" cmpd="sng">
            <a:solidFill>
              <a:schemeClr val="accent1"/>
            </a:solidFill>
            <a:prstDash val="sysDash"/>
            <a:miter lim="800000"/>
            <a:headEnd type="none" w="med" len="med"/>
            <a:tailEnd type="none" w="med" len="med"/>
          </a:ln>
        </p:spPr>
      </p:cxnSp>
      <p:cxnSp>
        <p:nvCxnSpPr>
          <p:cNvPr id="64" name="Google Shape;178;p2">
            <a:extLst>
              <a:ext uri="{FF2B5EF4-FFF2-40B4-BE49-F238E27FC236}">
                <a16:creationId xmlns:a16="http://schemas.microsoft.com/office/drawing/2014/main" id="{046B1E41-9299-98B8-0A12-BC281AD43B2A}"/>
              </a:ext>
            </a:extLst>
          </p:cNvPr>
          <p:cNvCxnSpPr>
            <a:cxnSpLocks/>
            <a:stCxn id="38" idx="3"/>
          </p:cNvCxnSpPr>
          <p:nvPr/>
        </p:nvCxnSpPr>
        <p:spPr>
          <a:xfrm>
            <a:off x="10158877" y="5458782"/>
            <a:ext cx="1144347" cy="294293"/>
          </a:xfrm>
          <a:prstGeom prst="straightConnector1">
            <a:avLst/>
          </a:prstGeom>
          <a:noFill/>
          <a:ln w="19050" cap="flat" cmpd="sng">
            <a:solidFill>
              <a:schemeClr val="accent1"/>
            </a:solidFill>
            <a:prstDash val="sysDash"/>
            <a:miter lim="800000"/>
            <a:headEnd type="none" w="med" len="med"/>
            <a:tailEnd type="none" w="med" len="med"/>
          </a:ln>
        </p:spPr>
      </p:cxnSp>
      <p:cxnSp>
        <p:nvCxnSpPr>
          <p:cNvPr id="67" name="Google Shape;178;p2">
            <a:extLst>
              <a:ext uri="{FF2B5EF4-FFF2-40B4-BE49-F238E27FC236}">
                <a16:creationId xmlns:a16="http://schemas.microsoft.com/office/drawing/2014/main" id="{0020B547-355A-AB26-9EAD-BE53AC1D76DB}"/>
              </a:ext>
            </a:extLst>
          </p:cNvPr>
          <p:cNvCxnSpPr>
            <a:cxnSpLocks/>
            <a:stCxn id="38" idx="3"/>
          </p:cNvCxnSpPr>
          <p:nvPr/>
        </p:nvCxnSpPr>
        <p:spPr>
          <a:xfrm flipV="1">
            <a:off x="10158877" y="5286697"/>
            <a:ext cx="1194923" cy="172085"/>
          </a:xfrm>
          <a:prstGeom prst="straightConnector1">
            <a:avLst/>
          </a:prstGeom>
          <a:noFill/>
          <a:ln w="19050" cap="flat" cmpd="sng">
            <a:solidFill>
              <a:schemeClr val="accent1"/>
            </a:solidFill>
            <a:prstDash val="sysDash"/>
            <a:miter lim="800000"/>
            <a:headEnd type="none" w="med" len="med"/>
            <a:tailEnd type="none" w="med" len="med"/>
          </a:ln>
        </p:spPr>
      </p:cxnSp>
      <p:cxnSp>
        <p:nvCxnSpPr>
          <p:cNvPr id="70" name="Google Shape;178;p2">
            <a:extLst>
              <a:ext uri="{FF2B5EF4-FFF2-40B4-BE49-F238E27FC236}">
                <a16:creationId xmlns:a16="http://schemas.microsoft.com/office/drawing/2014/main" id="{EA2C8685-E198-5399-D142-4A6D8559D5E8}"/>
              </a:ext>
            </a:extLst>
          </p:cNvPr>
          <p:cNvCxnSpPr>
            <a:cxnSpLocks/>
            <a:stCxn id="38" idx="3"/>
          </p:cNvCxnSpPr>
          <p:nvPr/>
        </p:nvCxnSpPr>
        <p:spPr>
          <a:xfrm>
            <a:off x="10158877" y="5458782"/>
            <a:ext cx="1144347" cy="120369"/>
          </a:xfrm>
          <a:prstGeom prst="straightConnector1">
            <a:avLst/>
          </a:prstGeom>
          <a:noFill/>
          <a:ln w="19050" cap="flat" cmpd="sng">
            <a:solidFill>
              <a:schemeClr val="accent1"/>
            </a:solidFill>
            <a:prstDash val="sysDash"/>
            <a:miter lim="800000"/>
            <a:headEnd type="none" w="med" len="med"/>
            <a:tailEnd type="none" w="med" len="med"/>
          </a:ln>
        </p:spPr>
      </p:cxnSp>
      <p:pic>
        <p:nvPicPr>
          <p:cNvPr id="74" name="Gráfico 73" descr="Supply And Demand con relleno sólido">
            <a:extLst>
              <a:ext uri="{FF2B5EF4-FFF2-40B4-BE49-F238E27FC236}">
                <a16:creationId xmlns:a16="http://schemas.microsoft.com/office/drawing/2014/main" id="{B06E2FC6-DC9F-82BD-54C1-0ACAC7FFA3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9937" y="3930676"/>
            <a:ext cx="449764" cy="449764"/>
          </a:xfrm>
          <a:prstGeom prst="rect">
            <a:avLst/>
          </a:prstGeom>
        </p:spPr>
      </p:pic>
      <p:pic>
        <p:nvPicPr>
          <p:cNvPr id="75" name="Gráfico 74" descr="Document con relleno sólido">
            <a:extLst>
              <a:ext uri="{FF2B5EF4-FFF2-40B4-BE49-F238E27FC236}">
                <a16:creationId xmlns:a16="http://schemas.microsoft.com/office/drawing/2014/main" id="{01C015AE-4332-FD15-3898-EB34383C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8278" y="3947945"/>
            <a:ext cx="572488" cy="572488"/>
          </a:xfrm>
          <a:prstGeom prst="rect">
            <a:avLst/>
          </a:prstGeom>
        </p:spPr>
      </p:pic>
      <p:sp>
        <p:nvSpPr>
          <p:cNvPr id="76" name="Elipse 75">
            <a:extLst>
              <a:ext uri="{FF2B5EF4-FFF2-40B4-BE49-F238E27FC236}">
                <a16:creationId xmlns:a16="http://schemas.microsoft.com/office/drawing/2014/main" id="{F85EBBD5-6424-181A-741D-CCF5EB27C370}"/>
              </a:ext>
            </a:extLst>
          </p:cNvPr>
          <p:cNvSpPr/>
          <p:nvPr/>
        </p:nvSpPr>
        <p:spPr>
          <a:xfrm>
            <a:off x="3821863" y="4136795"/>
            <a:ext cx="1627311" cy="1442356"/>
          </a:xfrm>
          <a:prstGeom prst="ellipse">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122" name="Picture 2" descr="Conoce los avances y compromisos de Nestlé Chile en el cuidado del medioambiente.">
            <a:extLst>
              <a:ext uri="{FF2B5EF4-FFF2-40B4-BE49-F238E27FC236}">
                <a16:creationId xmlns:a16="http://schemas.microsoft.com/office/drawing/2014/main" id="{43E55F44-A6B0-3951-2913-C5DF88BC8E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9274" y="2866079"/>
            <a:ext cx="1902943" cy="126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47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676C1-31D8-CDC7-D85A-99A97DDCDF43}"/>
            </a:ext>
          </a:extLst>
        </p:cNvPr>
        <p:cNvGrpSpPr/>
        <p:nvPr/>
      </p:nvGrpSpPr>
      <p:grpSpPr>
        <a:xfrm>
          <a:off x="0" y="0"/>
          <a:ext cx="0" cy="0"/>
          <a:chOff x="0" y="0"/>
          <a:chExt cx="0" cy="0"/>
        </a:xfrm>
      </p:grpSpPr>
      <p:sp>
        <p:nvSpPr>
          <p:cNvPr id="5" name="Google Shape;207;p7">
            <a:extLst>
              <a:ext uri="{FF2B5EF4-FFF2-40B4-BE49-F238E27FC236}">
                <a16:creationId xmlns:a16="http://schemas.microsoft.com/office/drawing/2014/main" id="{8AF48B93-1E93-4664-9CE8-9DC5C18888C9}"/>
              </a:ext>
            </a:extLst>
          </p:cNvPr>
          <p:cNvSpPr txBox="1">
            <a:spLocks/>
          </p:cNvSpPr>
          <p:nvPr/>
        </p:nvSpPr>
        <p:spPr>
          <a:xfrm>
            <a:off x="1349928" y="388999"/>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Análisis de resultados y validación: Producción</a:t>
            </a:r>
            <a:endParaRPr lang="es-ES" dirty="0">
              <a:solidFill>
                <a:srgbClr val="04A49C"/>
              </a:solidFill>
              <a:cs typeface="Calibri Light"/>
            </a:endParaRPr>
          </a:p>
        </p:txBody>
      </p:sp>
      <p:sp>
        <p:nvSpPr>
          <p:cNvPr id="10" name="Google Shape;196;p5">
            <a:extLst>
              <a:ext uri="{FF2B5EF4-FFF2-40B4-BE49-F238E27FC236}">
                <a16:creationId xmlns:a16="http://schemas.microsoft.com/office/drawing/2014/main" id="{974B0EF2-CCEC-3C2B-500C-EF735A9E6D40}"/>
              </a:ext>
            </a:extLst>
          </p:cNvPr>
          <p:cNvSpPr txBox="1">
            <a:spLocks/>
          </p:cNvSpPr>
          <p:nvPr/>
        </p:nvSpPr>
        <p:spPr>
          <a:xfrm>
            <a:off x="375407" y="1203495"/>
            <a:ext cx="6384721" cy="5105865"/>
          </a:xfrm>
          <a:prstGeom prst="rect">
            <a:avLst/>
          </a:prstGeom>
          <a:noFill/>
          <a:ln>
            <a:noFill/>
          </a:ln>
        </p:spPr>
        <p:txBody>
          <a:bodyPr spcFirstLastPara="1" vert="horz" wrap="square" lIns="91425" tIns="45700" rIns="91425" bIns="45700" rtlCol="0" anchor="t"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Además de contar con la programación semanal real, se realizó un análisis de sensibilidad con distintos casos hipotéticos que pueden presentarse en la planta (casos 1, 2, 3 y 4). A continuación, se examina el nivel de cumplimento en relación a la demanda semanal:</a:t>
            </a:r>
          </a:p>
          <a:p>
            <a:pPr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De los casos ensayados, se observa que solo los casos 1, 2 y 4 cumplen casi con la totalidad de la demanda semanal.</a:t>
            </a:r>
          </a:p>
          <a:p>
            <a:pPr lvl="1"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Se observa que la programación real de la semana ha producido productos no demandados o se ha cumplido parcialmente la demanda o no se produce ningún producto demandado. Las posibles causas son:</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Cambios abruptos en la demanda </a:t>
            </a:r>
          </a:p>
          <a:p>
            <a:pPr marL="1257300" lvl="2" indent="-342900" algn="l">
              <a:spcBef>
                <a:spcPts val="0"/>
              </a:spcBef>
              <a:buClr>
                <a:schemeClr val="dk1"/>
              </a:buClr>
              <a:buSzPts val="2400"/>
              <a:buFont typeface="Courier New" panose="02070309020205020404" pitchFamily="49" charset="0"/>
              <a:buChar char="o"/>
            </a:pPr>
            <a:r>
              <a:rPr lang="es-CL" dirty="0">
                <a:cs typeface="Calibri"/>
              </a:rPr>
              <a:t>Variaciones en el stock</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Criterios no incluidos en el modelo</a:t>
            </a:r>
          </a:p>
          <a:p>
            <a:pPr algn="l">
              <a:spcBef>
                <a:spcPts val="0"/>
              </a:spcBef>
              <a:buClr>
                <a:schemeClr val="dk1"/>
              </a:buClr>
              <a:buSzPts val="2400"/>
            </a:pPr>
            <a:endParaRPr lang="es-CL" dirty="0">
              <a:cs typeface="Calibri"/>
            </a:endParaRPr>
          </a:p>
          <a:p>
            <a:pPr algn="l">
              <a:spcBef>
                <a:spcPts val="0"/>
              </a:spcBef>
              <a:buClr>
                <a:schemeClr val="dk1"/>
              </a:buClr>
              <a:buSzPts val="2400"/>
            </a:pPr>
            <a:endParaRPr lang="es-CL" dirty="0">
              <a:cs typeface="Calibri"/>
            </a:endParaRPr>
          </a:p>
        </p:txBody>
      </p:sp>
      <p:pic>
        <p:nvPicPr>
          <p:cNvPr id="14" name="Imagen 13">
            <a:extLst>
              <a:ext uri="{FF2B5EF4-FFF2-40B4-BE49-F238E27FC236}">
                <a16:creationId xmlns:a16="http://schemas.microsoft.com/office/drawing/2014/main" id="{D8C62E36-B257-4418-9B15-634F1F8FB19F}"/>
              </a:ext>
            </a:extLst>
          </p:cNvPr>
          <p:cNvPicPr>
            <a:picLocks noChangeAspect="1"/>
          </p:cNvPicPr>
          <p:nvPr/>
        </p:nvPicPr>
        <p:blipFill>
          <a:blip r:embed="rId2"/>
          <a:srcRect b="3460"/>
          <a:stretch/>
        </p:blipFill>
        <p:spPr>
          <a:xfrm>
            <a:off x="6590747" y="1050336"/>
            <a:ext cx="930425" cy="872280"/>
          </a:xfrm>
          <a:prstGeom prst="rect">
            <a:avLst/>
          </a:prstGeom>
        </p:spPr>
      </p:pic>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D460604E-6237-F7CA-989A-4B31390C3393}"/>
                  </a:ext>
                </a:extLst>
              </p:cNvPr>
              <p:cNvSpPr txBox="1"/>
              <p:nvPr/>
            </p:nvSpPr>
            <p:spPr>
              <a:xfrm>
                <a:off x="7589438" y="1127291"/>
                <a:ext cx="426700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rPr>
                        <m:t>𝒅𝒆𝒎𝒂𝒏𝒅𝒂</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r>
                        <a:rPr lang="es-ES" sz="1600" b="1" i="1" smtClean="0">
                          <a:latin typeface="Cambria Math" panose="02040503050406030204" pitchFamily="18" charset="0"/>
                        </a:rPr>
                        <m:t> −</m:t>
                      </m:r>
                      <m:r>
                        <a:rPr lang="es-ES" sz="1600" b="1" i="1" smtClean="0">
                          <a:latin typeface="Cambria Math" panose="02040503050406030204" pitchFamily="18" charset="0"/>
                        </a:rPr>
                        <m:t>𝒑𝒓𝒐𝒅𝒖𝒄𝒄𝒊</m:t>
                      </m:r>
                      <m:r>
                        <a:rPr lang="es-ES" sz="1600" b="1" i="1">
                          <a:latin typeface="Cambria Math" panose="02040503050406030204" pitchFamily="18" charset="0"/>
                        </a:rPr>
                        <m:t>ó</m:t>
                      </m:r>
                      <m:r>
                        <a:rPr lang="es-ES" sz="1600" b="1" i="1" smtClean="0">
                          <a:latin typeface="Cambria Math" panose="02040503050406030204" pitchFamily="18" charset="0"/>
                        </a:rPr>
                        <m:t>𝒏</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oMath>
                  </m:oMathPara>
                </a14:m>
                <a:endParaRPr lang="es-CL" sz="1600" b="1" dirty="0"/>
              </a:p>
            </p:txBody>
          </p:sp>
        </mc:Choice>
        <mc:Fallback>
          <p:sp>
            <p:nvSpPr>
              <p:cNvPr id="17" name="CuadroTexto 16">
                <a:extLst>
                  <a:ext uri="{FF2B5EF4-FFF2-40B4-BE49-F238E27FC236}">
                    <a16:creationId xmlns:a16="http://schemas.microsoft.com/office/drawing/2014/main" id="{D460604E-6237-F7CA-989A-4B31390C3393}"/>
                  </a:ext>
                </a:extLst>
              </p:cNvPr>
              <p:cNvSpPr txBox="1">
                <a:spLocks noRot="1" noChangeAspect="1" noMove="1" noResize="1" noEditPoints="1" noAdjustHandles="1" noChangeArrowheads="1" noChangeShapeType="1" noTextEdit="1"/>
              </p:cNvSpPr>
              <p:nvPr/>
            </p:nvSpPr>
            <p:spPr>
              <a:xfrm>
                <a:off x="7589438" y="1127291"/>
                <a:ext cx="4267002" cy="246221"/>
              </a:xfrm>
              <a:prstGeom prst="rect">
                <a:avLst/>
              </a:prstGeom>
              <a:blipFill>
                <a:blip r:embed="rId3"/>
                <a:stretch>
                  <a:fillRect l="-593" t="-9524" r="-890" b="-33333"/>
                </a:stretch>
              </a:blipFill>
            </p:spPr>
            <p:txBody>
              <a:bodyPr/>
              <a:lstStyle/>
              <a:p>
                <a:r>
                  <a:rPr lang="es-CL">
                    <a:noFill/>
                  </a:rPr>
                  <a:t> </a:t>
                </a:r>
              </a:p>
            </p:txBody>
          </p:sp>
        </mc:Fallback>
      </mc:AlternateContent>
      <p:pic>
        <p:nvPicPr>
          <p:cNvPr id="19" name="Imagen 18">
            <a:extLst>
              <a:ext uri="{FF2B5EF4-FFF2-40B4-BE49-F238E27FC236}">
                <a16:creationId xmlns:a16="http://schemas.microsoft.com/office/drawing/2014/main" id="{9D8F0AFB-1435-6451-A847-11AE14566EB9}"/>
              </a:ext>
            </a:extLst>
          </p:cNvPr>
          <p:cNvPicPr>
            <a:picLocks noChangeAspect="1"/>
          </p:cNvPicPr>
          <p:nvPr/>
        </p:nvPicPr>
        <p:blipFill>
          <a:blip r:embed="rId4"/>
          <a:stretch>
            <a:fillRect/>
          </a:stretch>
        </p:blipFill>
        <p:spPr>
          <a:xfrm>
            <a:off x="7351791" y="1947945"/>
            <a:ext cx="4583430" cy="4354716"/>
          </a:xfrm>
          <a:prstGeom prst="rect">
            <a:avLst/>
          </a:prstGeom>
        </p:spPr>
      </p:pic>
      <p:sp>
        <p:nvSpPr>
          <p:cNvPr id="20" name="Cerrar llave 19">
            <a:extLst>
              <a:ext uri="{FF2B5EF4-FFF2-40B4-BE49-F238E27FC236}">
                <a16:creationId xmlns:a16="http://schemas.microsoft.com/office/drawing/2014/main" id="{E858D2CA-C1B9-0293-AD1E-30A11E7AE42D}"/>
              </a:ext>
            </a:extLst>
          </p:cNvPr>
          <p:cNvSpPr/>
          <p:nvPr/>
        </p:nvSpPr>
        <p:spPr>
          <a:xfrm rot="16200000">
            <a:off x="9744116" y="-15475"/>
            <a:ext cx="436880" cy="348996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 name="Rectángulo 1">
            <a:extLst>
              <a:ext uri="{FF2B5EF4-FFF2-40B4-BE49-F238E27FC236}">
                <a16:creationId xmlns:a16="http://schemas.microsoft.com/office/drawing/2014/main" id="{31580EF9-75B3-01B7-EB6F-BA62156AB504}"/>
              </a:ext>
            </a:extLst>
          </p:cNvPr>
          <p:cNvSpPr/>
          <p:nvPr/>
        </p:nvSpPr>
        <p:spPr>
          <a:xfrm>
            <a:off x="7868869" y="1974351"/>
            <a:ext cx="411065" cy="4328310"/>
          </a:xfrm>
          <a:prstGeom prst="rect">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sz="1400" dirty="0"/>
          </a:p>
        </p:txBody>
      </p:sp>
    </p:spTree>
    <p:extLst>
      <p:ext uri="{BB962C8B-B14F-4D97-AF65-F5344CB8AC3E}">
        <p14:creationId xmlns:p14="http://schemas.microsoft.com/office/powerpoint/2010/main" val="17260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7D18-2E63-C76C-A5AE-27BA711EFEC0}"/>
            </a:ext>
          </a:extLst>
        </p:cNvPr>
        <p:cNvGrpSpPr/>
        <p:nvPr/>
      </p:nvGrpSpPr>
      <p:grpSpPr>
        <a:xfrm>
          <a:off x="0" y="0"/>
          <a:ext cx="0" cy="0"/>
          <a:chOff x="0" y="0"/>
          <a:chExt cx="0" cy="0"/>
        </a:xfrm>
      </p:grpSpPr>
      <p:sp>
        <p:nvSpPr>
          <p:cNvPr id="5" name="Google Shape;207;p7">
            <a:extLst>
              <a:ext uri="{FF2B5EF4-FFF2-40B4-BE49-F238E27FC236}">
                <a16:creationId xmlns:a16="http://schemas.microsoft.com/office/drawing/2014/main" id="{265D7D27-AA86-9C80-0C14-341D73CC7A2D}"/>
              </a:ext>
            </a:extLst>
          </p:cNvPr>
          <p:cNvSpPr txBox="1">
            <a:spLocks/>
          </p:cNvSpPr>
          <p:nvPr/>
        </p:nvSpPr>
        <p:spPr>
          <a:xfrm>
            <a:off x="1349928" y="388999"/>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Análisis de resultados y validación: Producción</a:t>
            </a:r>
            <a:endParaRPr lang="es-ES" dirty="0">
              <a:solidFill>
                <a:srgbClr val="04A49C"/>
              </a:solidFill>
              <a:cs typeface="Calibri Light"/>
            </a:endParaRPr>
          </a:p>
        </p:txBody>
      </p:sp>
      <p:sp>
        <p:nvSpPr>
          <p:cNvPr id="10" name="Google Shape;196;p5">
            <a:extLst>
              <a:ext uri="{FF2B5EF4-FFF2-40B4-BE49-F238E27FC236}">
                <a16:creationId xmlns:a16="http://schemas.microsoft.com/office/drawing/2014/main" id="{9103DF89-F355-049E-F841-56D881FF2E75}"/>
              </a:ext>
            </a:extLst>
          </p:cNvPr>
          <p:cNvSpPr txBox="1">
            <a:spLocks/>
          </p:cNvSpPr>
          <p:nvPr/>
        </p:nvSpPr>
        <p:spPr>
          <a:xfrm>
            <a:off x="375407" y="1203495"/>
            <a:ext cx="6384721" cy="5105865"/>
          </a:xfrm>
          <a:prstGeom prst="rect">
            <a:avLst/>
          </a:prstGeom>
          <a:noFill/>
          <a:ln>
            <a:noFill/>
          </a:ln>
        </p:spPr>
        <p:txBody>
          <a:bodyPr spcFirstLastPara="1" vert="horz" wrap="square" lIns="91425" tIns="45700" rIns="91425" bIns="45700" rtlCol="0" anchor="t"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Además de contar con la programación semanal real, se realizó un análisis de sensibilidad con distintos casos hipotéticos que pueden presentarse en la planta (casos 1, 2, 3 y 4). A continuación, se examina el nivel de cumplimento en relación a la demanda semanal:</a:t>
            </a:r>
          </a:p>
          <a:p>
            <a:pPr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De los casos ensayados, se observa que solo los casos 1, 2 y 4 cumplen casi con la totalidad de la demanda semanal.</a:t>
            </a:r>
          </a:p>
          <a:p>
            <a:pPr lvl="1"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Se observa que la programación real de la semana ha producido productos no demandados o se ha cumplido parcialmente la demanda o no se produce ningún producto demandado. Las posibles causas son:</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Cambios abruptos en la demanda </a:t>
            </a:r>
          </a:p>
          <a:p>
            <a:pPr marL="1257300" lvl="2" indent="-342900" algn="l">
              <a:spcBef>
                <a:spcPts val="0"/>
              </a:spcBef>
              <a:buClr>
                <a:schemeClr val="dk1"/>
              </a:buClr>
              <a:buSzPts val="2400"/>
              <a:buFont typeface="Courier New" panose="02070309020205020404" pitchFamily="49" charset="0"/>
              <a:buChar char="o"/>
            </a:pPr>
            <a:r>
              <a:rPr lang="es-CL" dirty="0">
                <a:cs typeface="Calibri"/>
              </a:rPr>
              <a:t>Variaciones en el stock</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Criterios no incluidos en el modelo</a:t>
            </a:r>
          </a:p>
          <a:p>
            <a:pPr algn="l">
              <a:spcBef>
                <a:spcPts val="0"/>
              </a:spcBef>
              <a:buClr>
                <a:schemeClr val="dk1"/>
              </a:buClr>
              <a:buSzPts val="2400"/>
            </a:pPr>
            <a:endParaRPr lang="es-CL" dirty="0">
              <a:cs typeface="Calibri"/>
            </a:endParaRPr>
          </a:p>
          <a:p>
            <a:pPr algn="l">
              <a:spcBef>
                <a:spcPts val="0"/>
              </a:spcBef>
              <a:buClr>
                <a:schemeClr val="dk1"/>
              </a:buClr>
              <a:buSzPts val="2400"/>
            </a:pPr>
            <a:endParaRPr lang="es-CL" dirty="0">
              <a:cs typeface="Calibri"/>
            </a:endParaRPr>
          </a:p>
        </p:txBody>
      </p:sp>
      <p:pic>
        <p:nvPicPr>
          <p:cNvPr id="14" name="Imagen 13">
            <a:extLst>
              <a:ext uri="{FF2B5EF4-FFF2-40B4-BE49-F238E27FC236}">
                <a16:creationId xmlns:a16="http://schemas.microsoft.com/office/drawing/2014/main" id="{AF94A62A-30E8-7B57-3767-26AE3C9800CD}"/>
              </a:ext>
            </a:extLst>
          </p:cNvPr>
          <p:cNvPicPr>
            <a:picLocks noChangeAspect="1"/>
          </p:cNvPicPr>
          <p:nvPr/>
        </p:nvPicPr>
        <p:blipFill>
          <a:blip r:embed="rId2"/>
          <a:srcRect b="3460"/>
          <a:stretch/>
        </p:blipFill>
        <p:spPr>
          <a:xfrm>
            <a:off x="6590747" y="1050336"/>
            <a:ext cx="930425" cy="872280"/>
          </a:xfrm>
          <a:prstGeom prst="rect">
            <a:avLst/>
          </a:prstGeom>
        </p:spPr>
      </p:pic>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7CA7FE85-C710-C8CC-35B1-CE2C62FFF2FA}"/>
                  </a:ext>
                </a:extLst>
              </p:cNvPr>
              <p:cNvSpPr txBox="1"/>
              <p:nvPr/>
            </p:nvSpPr>
            <p:spPr>
              <a:xfrm>
                <a:off x="7589438" y="1127291"/>
                <a:ext cx="426700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rPr>
                        <m:t>𝒅𝒆𝒎𝒂𝒏𝒅𝒂</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r>
                        <a:rPr lang="es-ES" sz="1600" b="1" i="1" smtClean="0">
                          <a:latin typeface="Cambria Math" panose="02040503050406030204" pitchFamily="18" charset="0"/>
                        </a:rPr>
                        <m:t> −</m:t>
                      </m:r>
                      <m:r>
                        <a:rPr lang="es-ES" sz="1600" b="1" i="1" smtClean="0">
                          <a:latin typeface="Cambria Math" panose="02040503050406030204" pitchFamily="18" charset="0"/>
                        </a:rPr>
                        <m:t>𝒑𝒓𝒐𝒅𝒖𝒄𝒄𝒊</m:t>
                      </m:r>
                      <m:r>
                        <a:rPr lang="es-ES" sz="1600" b="1" i="1">
                          <a:latin typeface="Cambria Math" panose="02040503050406030204" pitchFamily="18" charset="0"/>
                        </a:rPr>
                        <m:t>ó</m:t>
                      </m:r>
                      <m:r>
                        <a:rPr lang="es-ES" sz="1600" b="1" i="1" smtClean="0">
                          <a:latin typeface="Cambria Math" panose="02040503050406030204" pitchFamily="18" charset="0"/>
                        </a:rPr>
                        <m:t>𝒏</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oMath>
                  </m:oMathPara>
                </a14:m>
                <a:endParaRPr lang="es-CL" sz="1600" b="1" dirty="0"/>
              </a:p>
            </p:txBody>
          </p:sp>
        </mc:Choice>
        <mc:Fallback>
          <p:sp>
            <p:nvSpPr>
              <p:cNvPr id="17" name="CuadroTexto 16">
                <a:extLst>
                  <a:ext uri="{FF2B5EF4-FFF2-40B4-BE49-F238E27FC236}">
                    <a16:creationId xmlns:a16="http://schemas.microsoft.com/office/drawing/2014/main" id="{7CA7FE85-C710-C8CC-35B1-CE2C62FFF2FA}"/>
                  </a:ext>
                </a:extLst>
              </p:cNvPr>
              <p:cNvSpPr txBox="1">
                <a:spLocks noRot="1" noChangeAspect="1" noMove="1" noResize="1" noEditPoints="1" noAdjustHandles="1" noChangeArrowheads="1" noChangeShapeType="1" noTextEdit="1"/>
              </p:cNvSpPr>
              <p:nvPr/>
            </p:nvSpPr>
            <p:spPr>
              <a:xfrm>
                <a:off x="7589438" y="1127291"/>
                <a:ext cx="4267002" cy="246221"/>
              </a:xfrm>
              <a:prstGeom prst="rect">
                <a:avLst/>
              </a:prstGeom>
              <a:blipFill>
                <a:blip r:embed="rId3"/>
                <a:stretch>
                  <a:fillRect l="-593" t="-9524" r="-890" b="-33333"/>
                </a:stretch>
              </a:blipFill>
            </p:spPr>
            <p:txBody>
              <a:bodyPr/>
              <a:lstStyle/>
              <a:p>
                <a:r>
                  <a:rPr lang="es-CL">
                    <a:noFill/>
                  </a:rPr>
                  <a:t> </a:t>
                </a:r>
              </a:p>
            </p:txBody>
          </p:sp>
        </mc:Fallback>
      </mc:AlternateContent>
      <p:pic>
        <p:nvPicPr>
          <p:cNvPr id="19" name="Imagen 18">
            <a:extLst>
              <a:ext uri="{FF2B5EF4-FFF2-40B4-BE49-F238E27FC236}">
                <a16:creationId xmlns:a16="http://schemas.microsoft.com/office/drawing/2014/main" id="{C34A2F5B-8F7A-1213-0C26-BD30474FFE18}"/>
              </a:ext>
            </a:extLst>
          </p:cNvPr>
          <p:cNvPicPr>
            <a:picLocks noChangeAspect="1"/>
          </p:cNvPicPr>
          <p:nvPr/>
        </p:nvPicPr>
        <p:blipFill>
          <a:blip r:embed="rId4"/>
          <a:stretch>
            <a:fillRect/>
          </a:stretch>
        </p:blipFill>
        <p:spPr>
          <a:xfrm>
            <a:off x="7351791" y="1947945"/>
            <a:ext cx="4583430" cy="4354716"/>
          </a:xfrm>
          <a:prstGeom prst="rect">
            <a:avLst/>
          </a:prstGeom>
        </p:spPr>
      </p:pic>
      <p:sp>
        <p:nvSpPr>
          <p:cNvPr id="20" name="Cerrar llave 19">
            <a:extLst>
              <a:ext uri="{FF2B5EF4-FFF2-40B4-BE49-F238E27FC236}">
                <a16:creationId xmlns:a16="http://schemas.microsoft.com/office/drawing/2014/main" id="{8952833E-48D7-595F-7B5A-AE6B47286C54}"/>
              </a:ext>
            </a:extLst>
          </p:cNvPr>
          <p:cNvSpPr/>
          <p:nvPr/>
        </p:nvSpPr>
        <p:spPr>
          <a:xfrm rot="16200000">
            <a:off x="9744116" y="-15475"/>
            <a:ext cx="436880" cy="348996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 name="Rectángulo 1">
            <a:extLst>
              <a:ext uri="{FF2B5EF4-FFF2-40B4-BE49-F238E27FC236}">
                <a16:creationId xmlns:a16="http://schemas.microsoft.com/office/drawing/2014/main" id="{7C6F3A44-9854-13A3-DE71-AC516D663E1A}"/>
              </a:ext>
            </a:extLst>
          </p:cNvPr>
          <p:cNvSpPr/>
          <p:nvPr/>
        </p:nvSpPr>
        <p:spPr>
          <a:xfrm>
            <a:off x="8279934" y="1974351"/>
            <a:ext cx="2592198" cy="4328310"/>
          </a:xfrm>
          <a:prstGeom prst="rect">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sz="1400" dirty="0"/>
          </a:p>
        </p:txBody>
      </p:sp>
    </p:spTree>
    <p:extLst>
      <p:ext uri="{BB962C8B-B14F-4D97-AF65-F5344CB8AC3E}">
        <p14:creationId xmlns:p14="http://schemas.microsoft.com/office/powerpoint/2010/main" val="51574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54198-EC8C-249A-F2BB-B8ECDD4B71BF}"/>
            </a:ext>
          </a:extLst>
        </p:cNvPr>
        <p:cNvGrpSpPr/>
        <p:nvPr/>
      </p:nvGrpSpPr>
      <p:grpSpPr>
        <a:xfrm>
          <a:off x="0" y="0"/>
          <a:ext cx="0" cy="0"/>
          <a:chOff x="0" y="0"/>
          <a:chExt cx="0" cy="0"/>
        </a:xfrm>
      </p:grpSpPr>
      <p:sp>
        <p:nvSpPr>
          <p:cNvPr id="5" name="Google Shape;207;p7">
            <a:extLst>
              <a:ext uri="{FF2B5EF4-FFF2-40B4-BE49-F238E27FC236}">
                <a16:creationId xmlns:a16="http://schemas.microsoft.com/office/drawing/2014/main" id="{C8E8DCA5-0B82-CFEB-321D-191FD469ACC0}"/>
              </a:ext>
            </a:extLst>
          </p:cNvPr>
          <p:cNvSpPr txBox="1">
            <a:spLocks/>
          </p:cNvSpPr>
          <p:nvPr/>
        </p:nvSpPr>
        <p:spPr>
          <a:xfrm>
            <a:off x="1349928" y="388999"/>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Análisis de resultados y validación: Producción</a:t>
            </a:r>
            <a:endParaRPr lang="es-ES" dirty="0">
              <a:solidFill>
                <a:srgbClr val="04A49C"/>
              </a:solidFill>
              <a:cs typeface="Calibri Light"/>
            </a:endParaRPr>
          </a:p>
        </p:txBody>
      </p:sp>
      <p:sp>
        <p:nvSpPr>
          <p:cNvPr id="10" name="Google Shape;196;p5">
            <a:extLst>
              <a:ext uri="{FF2B5EF4-FFF2-40B4-BE49-F238E27FC236}">
                <a16:creationId xmlns:a16="http://schemas.microsoft.com/office/drawing/2014/main" id="{029F59B0-34C7-7671-DC0B-3AF09742E5DD}"/>
              </a:ext>
            </a:extLst>
          </p:cNvPr>
          <p:cNvSpPr txBox="1">
            <a:spLocks/>
          </p:cNvSpPr>
          <p:nvPr/>
        </p:nvSpPr>
        <p:spPr>
          <a:xfrm>
            <a:off x="375407" y="1203495"/>
            <a:ext cx="6384721" cy="5105865"/>
          </a:xfrm>
          <a:prstGeom prst="rect">
            <a:avLst/>
          </a:prstGeom>
          <a:noFill/>
          <a:ln>
            <a:noFill/>
          </a:ln>
        </p:spPr>
        <p:txBody>
          <a:bodyPr spcFirstLastPara="1" vert="horz" wrap="square" lIns="91425" tIns="45700" rIns="91425" bIns="45700" rtlCol="0" anchor="t"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dirty="0">
                <a:cs typeface="Calibri"/>
              </a:rPr>
              <a:t>Además de contar con la programación semanal real, se realizó un análisis de sensibilidad con distintos casos hipotéticos que pueden presentarse en la planta (casos 1, 2, 3 y 4). A continuación, se examina el nivel de cumplimento en relación a la demanda semanal:</a:t>
            </a:r>
          </a:p>
          <a:p>
            <a:pPr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De los casos ensayados, se observa que solo los casos 1, 2 y 4 cumplen casi con la totalidad de la demanda semanal.</a:t>
            </a:r>
          </a:p>
          <a:p>
            <a:pPr lvl="1" algn="l">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Se observa que la programación real de la semana ha producido productos no demandados o se ha cumplido parcialmente la demanda o no se produce ningún producto demandado. Las posibles causas son:</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Cambios abruptos en la demanda </a:t>
            </a:r>
          </a:p>
          <a:p>
            <a:pPr marL="1257300" lvl="2" indent="-342900" algn="l">
              <a:spcBef>
                <a:spcPts val="0"/>
              </a:spcBef>
              <a:buClr>
                <a:schemeClr val="dk1"/>
              </a:buClr>
              <a:buSzPts val="2400"/>
              <a:buFont typeface="Courier New" panose="02070309020205020404" pitchFamily="49" charset="0"/>
              <a:buChar char="o"/>
            </a:pPr>
            <a:r>
              <a:rPr lang="es-CL" dirty="0">
                <a:cs typeface="Calibri"/>
              </a:rPr>
              <a:t>Variaciones en el stock</a:t>
            </a:r>
          </a:p>
          <a:p>
            <a:pPr marL="1257300" lvl="2" indent="-342900" algn="l">
              <a:spcBef>
                <a:spcPts val="0"/>
              </a:spcBef>
              <a:buClr>
                <a:schemeClr val="dk1"/>
              </a:buClr>
              <a:buSzPts val="2400"/>
              <a:buFont typeface="Courier New" panose="02070309020205020404" pitchFamily="49" charset="0"/>
              <a:buChar char="o"/>
            </a:pPr>
            <a:r>
              <a:rPr lang="es-CL" dirty="0">
                <a:cs typeface="Calibri"/>
              </a:rPr>
              <a:t>Criterios no modelados</a:t>
            </a:r>
          </a:p>
          <a:p>
            <a:pPr algn="l">
              <a:spcBef>
                <a:spcPts val="0"/>
              </a:spcBef>
              <a:buClr>
                <a:schemeClr val="dk1"/>
              </a:buClr>
              <a:buSzPts val="2400"/>
            </a:pPr>
            <a:endParaRPr lang="es-CL" dirty="0">
              <a:cs typeface="Calibri"/>
            </a:endParaRPr>
          </a:p>
          <a:p>
            <a:pPr algn="l">
              <a:spcBef>
                <a:spcPts val="0"/>
              </a:spcBef>
              <a:buClr>
                <a:schemeClr val="dk1"/>
              </a:buClr>
              <a:buSzPts val="2400"/>
            </a:pPr>
            <a:endParaRPr lang="es-CL" dirty="0">
              <a:cs typeface="Calibri"/>
            </a:endParaRPr>
          </a:p>
        </p:txBody>
      </p:sp>
      <p:pic>
        <p:nvPicPr>
          <p:cNvPr id="14" name="Imagen 13">
            <a:extLst>
              <a:ext uri="{FF2B5EF4-FFF2-40B4-BE49-F238E27FC236}">
                <a16:creationId xmlns:a16="http://schemas.microsoft.com/office/drawing/2014/main" id="{23B5AF6D-B8AA-0B26-2604-35959313659B}"/>
              </a:ext>
            </a:extLst>
          </p:cNvPr>
          <p:cNvPicPr>
            <a:picLocks noChangeAspect="1"/>
          </p:cNvPicPr>
          <p:nvPr/>
        </p:nvPicPr>
        <p:blipFill>
          <a:blip r:embed="rId2"/>
          <a:srcRect b="3460"/>
          <a:stretch/>
        </p:blipFill>
        <p:spPr>
          <a:xfrm>
            <a:off x="6590747" y="1050336"/>
            <a:ext cx="930425" cy="872280"/>
          </a:xfrm>
          <a:prstGeom prst="rect">
            <a:avLst/>
          </a:prstGeom>
        </p:spPr>
      </p:pic>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080D58D9-0449-528B-8628-D7117DE9561E}"/>
                  </a:ext>
                </a:extLst>
              </p:cNvPr>
              <p:cNvSpPr txBox="1"/>
              <p:nvPr/>
            </p:nvSpPr>
            <p:spPr>
              <a:xfrm>
                <a:off x="7589438" y="1127291"/>
                <a:ext cx="426700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rPr>
                        <m:t>𝒅𝒆𝒎𝒂𝒏𝒅𝒂</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r>
                        <a:rPr lang="es-ES" sz="1600" b="1" i="1" smtClean="0">
                          <a:latin typeface="Cambria Math" panose="02040503050406030204" pitchFamily="18" charset="0"/>
                        </a:rPr>
                        <m:t> −</m:t>
                      </m:r>
                      <m:r>
                        <a:rPr lang="es-ES" sz="1600" b="1" i="1" smtClean="0">
                          <a:latin typeface="Cambria Math" panose="02040503050406030204" pitchFamily="18" charset="0"/>
                        </a:rPr>
                        <m:t>𝒑𝒓𝒐𝒅𝒖𝒄𝒄𝒊</m:t>
                      </m:r>
                      <m:r>
                        <a:rPr lang="es-ES" sz="1600" b="1" i="1">
                          <a:latin typeface="Cambria Math" panose="02040503050406030204" pitchFamily="18" charset="0"/>
                        </a:rPr>
                        <m:t>ó</m:t>
                      </m:r>
                      <m:r>
                        <a:rPr lang="es-ES" sz="1600" b="1" i="1" smtClean="0">
                          <a:latin typeface="Cambria Math" panose="02040503050406030204" pitchFamily="18" charset="0"/>
                        </a:rPr>
                        <m:t>𝒏</m:t>
                      </m:r>
                      <m:r>
                        <a:rPr lang="es-ES" sz="1600" b="1" i="1" smtClean="0">
                          <a:latin typeface="Cambria Math" panose="02040503050406030204" pitchFamily="18" charset="0"/>
                        </a:rPr>
                        <m:t> </m:t>
                      </m:r>
                      <m:r>
                        <a:rPr lang="es-ES" sz="1600" b="1" i="1" smtClean="0">
                          <a:latin typeface="Cambria Math" panose="02040503050406030204" pitchFamily="18" charset="0"/>
                        </a:rPr>
                        <m:t>𝒔𝒆𝒎𝒂𝒏𝒂𝒍</m:t>
                      </m:r>
                    </m:oMath>
                  </m:oMathPara>
                </a14:m>
                <a:endParaRPr lang="es-CL" sz="1600" b="1" dirty="0"/>
              </a:p>
            </p:txBody>
          </p:sp>
        </mc:Choice>
        <mc:Fallback>
          <p:sp>
            <p:nvSpPr>
              <p:cNvPr id="17" name="CuadroTexto 16">
                <a:extLst>
                  <a:ext uri="{FF2B5EF4-FFF2-40B4-BE49-F238E27FC236}">
                    <a16:creationId xmlns:a16="http://schemas.microsoft.com/office/drawing/2014/main" id="{080D58D9-0449-528B-8628-D7117DE9561E}"/>
                  </a:ext>
                </a:extLst>
              </p:cNvPr>
              <p:cNvSpPr txBox="1">
                <a:spLocks noRot="1" noChangeAspect="1" noMove="1" noResize="1" noEditPoints="1" noAdjustHandles="1" noChangeArrowheads="1" noChangeShapeType="1" noTextEdit="1"/>
              </p:cNvSpPr>
              <p:nvPr/>
            </p:nvSpPr>
            <p:spPr>
              <a:xfrm>
                <a:off x="7589438" y="1127291"/>
                <a:ext cx="4267002" cy="246221"/>
              </a:xfrm>
              <a:prstGeom prst="rect">
                <a:avLst/>
              </a:prstGeom>
              <a:blipFill>
                <a:blip r:embed="rId3"/>
                <a:stretch>
                  <a:fillRect l="-593" t="-9524" r="-890" b="-33333"/>
                </a:stretch>
              </a:blipFill>
            </p:spPr>
            <p:txBody>
              <a:bodyPr/>
              <a:lstStyle/>
              <a:p>
                <a:r>
                  <a:rPr lang="es-CL">
                    <a:noFill/>
                  </a:rPr>
                  <a:t> </a:t>
                </a:r>
              </a:p>
            </p:txBody>
          </p:sp>
        </mc:Fallback>
      </mc:AlternateContent>
      <p:pic>
        <p:nvPicPr>
          <p:cNvPr id="19" name="Imagen 18">
            <a:extLst>
              <a:ext uri="{FF2B5EF4-FFF2-40B4-BE49-F238E27FC236}">
                <a16:creationId xmlns:a16="http://schemas.microsoft.com/office/drawing/2014/main" id="{EC1B134C-CDB7-7B84-FCBA-77B2E6134B7C}"/>
              </a:ext>
            </a:extLst>
          </p:cNvPr>
          <p:cNvPicPr>
            <a:picLocks noChangeAspect="1"/>
          </p:cNvPicPr>
          <p:nvPr/>
        </p:nvPicPr>
        <p:blipFill>
          <a:blip r:embed="rId4"/>
          <a:stretch>
            <a:fillRect/>
          </a:stretch>
        </p:blipFill>
        <p:spPr>
          <a:xfrm>
            <a:off x="7351791" y="1947945"/>
            <a:ext cx="4583430" cy="4354716"/>
          </a:xfrm>
          <a:prstGeom prst="rect">
            <a:avLst/>
          </a:prstGeom>
        </p:spPr>
      </p:pic>
      <p:sp>
        <p:nvSpPr>
          <p:cNvPr id="20" name="Cerrar llave 19">
            <a:extLst>
              <a:ext uri="{FF2B5EF4-FFF2-40B4-BE49-F238E27FC236}">
                <a16:creationId xmlns:a16="http://schemas.microsoft.com/office/drawing/2014/main" id="{C556A01C-A9DC-F19B-F7EB-E9255651D710}"/>
              </a:ext>
            </a:extLst>
          </p:cNvPr>
          <p:cNvSpPr/>
          <p:nvPr/>
        </p:nvSpPr>
        <p:spPr>
          <a:xfrm rot="16200000">
            <a:off x="9744116" y="-15475"/>
            <a:ext cx="436880" cy="348996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 name="Rectángulo 1">
            <a:extLst>
              <a:ext uri="{FF2B5EF4-FFF2-40B4-BE49-F238E27FC236}">
                <a16:creationId xmlns:a16="http://schemas.microsoft.com/office/drawing/2014/main" id="{CC720832-516E-4C87-C284-BB60ADD6ECA7}"/>
              </a:ext>
            </a:extLst>
          </p:cNvPr>
          <p:cNvSpPr/>
          <p:nvPr/>
        </p:nvSpPr>
        <p:spPr>
          <a:xfrm>
            <a:off x="10897298" y="1974351"/>
            <a:ext cx="897623" cy="4328310"/>
          </a:xfrm>
          <a:prstGeom prst="rect">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sz="1400" dirty="0"/>
          </a:p>
        </p:txBody>
      </p:sp>
    </p:spTree>
    <p:extLst>
      <p:ext uri="{BB962C8B-B14F-4D97-AF65-F5344CB8AC3E}">
        <p14:creationId xmlns:p14="http://schemas.microsoft.com/office/powerpoint/2010/main" val="3918174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39DD924-5D07-A7C6-D3E4-03553E1ADBE6}"/>
              </a:ext>
            </a:extLst>
          </p:cNvPr>
          <p:cNvPicPr>
            <a:picLocks noChangeAspect="1"/>
          </p:cNvPicPr>
          <p:nvPr/>
        </p:nvPicPr>
        <p:blipFill>
          <a:blip r:embed="rId2"/>
          <a:stretch>
            <a:fillRect/>
          </a:stretch>
        </p:blipFill>
        <p:spPr>
          <a:xfrm>
            <a:off x="7191275" y="1529783"/>
            <a:ext cx="4814348" cy="2396798"/>
          </a:xfrm>
          <a:prstGeom prst="rect">
            <a:avLst/>
          </a:prstGeom>
        </p:spPr>
      </p:pic>
      <p:sp>
        <p:nvSpPr>
          <p:cNvPr id="8" name="Google Shape;207;p7">
            <a:extLst>
              <a:ext uri="{FF2B5EF4-FFF2-40B4-BE49-F238E27FC236}">
                <a16:creationId xmlns:a16="http://schemas.microsoft.com/office/drawing/2014/main" id="{93619E77-55F3-9A01-BEE2-F3B57F817CEB}"/>
              </a:ext>
            </a:extLst>
          </p:cNvPr>
          <p:cNvSpPr txBox="1">
            <a:spLocks/>
          </p:cNvSpPr>
          <p:nvPr/>
        </p:nvSpPr>
        <p:spPr>
          <a:xfrm>
            <a:off x="1349928" y="388999"/>
            <a:ext cx="10515600" cy="7638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s-CL" sz="3600" dirty="0">
                <a:solidFill>
                  <a:srgbClr val="04A49C"/>
                </a:solidFill>
              </a:rPr>
              <a:t>Análisis de resultados y validación: KPI</a:t>
            </a:r>
            <a:endParaRPr lang="es-ES" dirty="0">
              <a:solidFill>
                <a:srgbClr val="04A49C"/>
              </a:solidFill>
              <a:cs typeface="Calibri Light"/>
            </a:endParaRPr>
          </a:p>
        </p:txBody>
      </p:sp>
      <p:pic>
        <p:nvPicPr>
          <p:cNvPr id="10" name="Gráfico 9" descr="Speedometer Low con relleno sólido">
            <a:extLst>
              <a:ext uri="{FF2B5EF4-FFF2-40B4-BE49-F238E27FC236}">
                <a16:creationId xmlns:a16="http://schemas.microsoft.com/office/drawing/2014/main" id="{7ABA139C-636F-CA1E-F270-083D67F23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0444" y="1339986"/>
            <a:ext cx="731520" cy="731520"/>
          </a:xfrm>
          <a:prstGeom prst="rect">
            <a:avLst/>
          </a:prstGeom>
        </p:spPr>
      </p:pic>
      <p:pic>
        <p:nvPicPr>
          <p:cNvPr id="12" name="Gráfico 11" descr="Statistics con relleno sólido">
            <a:extLst>
              <a:ext uri="{FF2B5EF4-FFF2-40B4-BE49-F238E27FC236}">
                <a16:creationId xmlns:a16="http://schemas.microsoft.com/office/drawing/2014/main" id="{AA56B114-69A0-BC85-43F4-0AE3E6F98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8311" y="1379296"/>
            <a:ext cx="609600" cy="609600"/>
          </a:xfrm>
          <a:prstGeom prst="rect">
            <a:avLst/>
          </a:prstGeom>
        </p:spPr>
      </p:pic>
      <p:sp>
        <p:nvSpPr>
          <p:cNvPr id="13" name="Google Shape;196;p5">
            <a:extLst>
              <a:ext uri="{FF2B5EF4-FFF2-40B4-BE49-F238E27FC236}">
                <a16:creationId xmlns:a16="http://schemas.microsoft.com/office/drawing/2014/main" id="{3D0BB294-4279-D795-32A5-0CADD3B94B16}"/>
              </a:ext>
            </a:extLst>
          </p:cNvPr>
          <p:cNvSpPr txBox="1">
            <a:spLocks/>
          </p:cNvSpPr>
          <p:nvPr/>
        </p:nvSpPr>
        <p:spPr>
          <a:xfrm>
            <a:off x="375407" y="1203495"/>
            <a:ext cx="6384721" cy="5105865"/>
          </a:xfrm>
          <a:prstGeom prst="rect">
            <a:avLst/>
          </a:prstGeom>
          <a:noFill/>
          <a:ln>
            <a:noFill/>
          </a:ln>
        </p:spPr>
        <p:txBody>
          <a:bodyPr spcFirstLastPara="1" vert="horz" wrap="square" lIns="91425" tIns="45700" rIns="91425" bIns="45700" rtlCol="0" anchor="t" anchorCtr="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400"/>
            </a:pPr>
            <a:r>
              <a:rPr lang="es-CL" sz="2300" dirty="0">
                <a:cs typeface="Calibri"/>
              </a:rPr>
              <a:t>Luego de calcular la producción semanal de los casos hipotéticos, se puede realizar un análisis comparativo con los KPI de la programación real. De esto, se tienen las siguientes observaciones:</a:t>
            </a:r>
          </a:p>
          <a:p>
            <a:pPr algn="l">
              <a:spcBef>
                <a:spcPts val="0"/>
              </a:spcBef>
              <a:buClr>
                <a:schemeClr val="dk1"/>
              </a:buClr>
              <a:buSzPts val="2400"/>
            </a:pPr>
            <a:endParaRPr lang="es-CL" sz="2300" dirty="0">
              <a:cs typeface="Calibri"/>
            </a:endParaRPr>
          </a:p>
          <a:p>
            <a:pPr marL="800100" lvl="1" indent="-342900" algn="l">
              <a:lnSpc>
                <a:spcPct val="100000"/>
              </a:lnSpc>
              <a:spcBef>
                <a:spcPts val="0"/>
              </a:spcBef>
              <a:buClr>
                <a:schemeClr val="dk1"/>
              </a:buClr>
              <a:buSzPts val="2400"/>
              <a:buFont typeface="Arial" panose="020B0604020202020204" pitchFamily="34" charset="0"/>
              <a:buChar char="•"/>
            </a:pPr>
            <a:r>
              <a:rPr lang="es-CL" dirty="0">
                <a:cs typeface="Calibri"/>
              </a:rPr>
              <a:t>El caso 5 posee el mayor “</a:t>
            </a:r>
            <a:r>
              <a:rPr lang="es-CL" dirty="0" err="1">
                <a:cs typeface="Calibri"/>
              </a:rPr>
              <a:t>Asset</a:t>
            </a:r>
            <a:r>
              <a:rPr lang="es-CL" dirty="0">
                <a:cs typeface="Calibri"/>
              </a:rPr>
              <a:t> </a:t>
            </a:r>
            <a:r>
              <a:rPr lang="es-CL" dirty="0" err="1">
                <a:cs typeface="Calibri"/>
              </a:rPr>
              <a:t>intensity</a:t>
            </a:r>
            <a:r>
              <a:rPr lang="es-CL" dirty="0">
                <a:cs typeface="Calibri"/>
              </a:rPr>
              <a:t>”, lo cual es coherente porque la empresa prioriza maximizar dicho indicador.</a:t>
            </a:r>
          </a:p>
          <a:p>
            <a:pPr lvl="1" algn="l">
              <a:lnSpc>
                <a:spcPct val="100000"/>
              </a:lnSpc>
              <a:spcBef>
                <a:spcPts val="0"/>
              </a:spcBef>
              <a:buClr>
                <a:schemeClr val="dk1"/>
              </a:buClr>
              <a:buSzPts val="2400"/>
            </a:pPr>
            <a:endParaRPr lang="es-CL" dirty="0">
              <a:cs typeface="Calibri"/>
            </a:endParaRPr>
          </a:p>
          <a:p>
            <a:pPr marL="800100" lvl="1" indent="-342900" algn="l">
              <a:lnSpc>
                <a:spcPct val="100000"/>
              </a:lnSpc>
              <a:spcBef>
                <a:spcPts val="0"/>
              </a:spcBef>
              <a:buClr>
                <a:schemeClr val="dk1"/>
              </a:buClr>
              <a:buSzPts val="2400"/>
              <a:buFont typeface="Arial" panose="020B0604020202020204" pitchFamily="34" charset="0"/>
              <a:buChar char="•"/>
            </a:pPr>
            <a:r>
              <a:rPr lang="es-CL" dirty="0">
                <a:cs typeface="Calibri"/>
              </a:rPr>
              <a:t>El caso 1 posee el mayor porcentaje de utilización, debido a que todas las líneas tienen un turno menos para producir.</a:t>
            </a:r>
          </a:p>
          <a:p>
            <a:pPr lvl="1" algn="l">
              <a:lnSpc>
                <a:spcPct val="100000"/>
              </a:lnSpc>
              <a:spcBef>
                <a:spcPts val="0"/>
              </a:spcBef>
              <a:buClr>
                <a:schemeClr val="dk1"/>
              </a:buClr>
              <a:buSzPts val="2400"/>
            </a:pPr>
            <a:endParaRPr lang="es-CL" dirty="0">
              <a:cs typeface="Calibri"/>
            </a:endParaRPr>
          </a:p>
          <a:p>
            <a:pPr marL="800100" lvl="1" indent="-342900" algn="l">
              <a:lnSpc>
                <a:spcPct val="100000"/>
              </a:lnSpc>
              <a:spcBef>
                <a:spcPts val="0"/>
              </a:spcBef>
              <a:buClr>
                <a:schemeClr val="dk1"/>
              </a:buClr>
              <a:buSzPts val="2400"/>
              <a:buFont typeface="Arial" panose="020B0604020202020204" pitchFamily="34" charset="0"/>
              <a:buChar char="•"/>
            </a:pPr>
            <a:r>
              <a:rPr lang="es-CL" dirty="0">
                <a:cs typeface="Calibri"/>
              </a:rPr>
              <a:t>Todos los casos simulados poseen un mayor porcentaje de utilización que el programa real, lo cual es coherente con su objetivo de maximizar dicho KPI con el modelo matemático.</a:t>
            </a:r>
          </a:p>
          <a:p>
            <a:pPr lvl="1" algn="l">
              <a:lnSpc>
                <a:spcPct val="100000"/>
              </a:lnSpc>
              <a:spcBef>
                <a:spcPts val="0"/>
              </a:spcBef>
              <a:buClr>
                <a:schemeClr val="dk1"/>
              </a:buClr>
              <a:buSzPts val="2400"/>
            </a:pPr>
            <a:endParaRPr lang="es-CL" dirty="0">
              <a:cs typeface="Calibri"/>
            </a:endParaRPr>
          </a:p>
          <a:p>
            <a:pPr marL="800100" lvl="1" indent="-342900" algn="l">
              <a:spcBef>
                <a:spcPts val="0"/>
              </a:spcBef>
              <a:buClr>
                <a:schemeClr val="dk1"/>
              </a:buClr>
              <a:buSzPts val="2400"/>
              <a:buFont typeface="Arial" panose="020B0604020202020204" pitchFamily="34" charset="0"/>
              <a:buChar char="•"/>
            </a:pPr>
            <a:r>
              <a:rPr lang="es-CL" dirty="0">
                <a:cs typeface="Calibri"/>
              </a:rPr>
              <a:t>Entre los casos simulados, el caso 2 es el que tiene un menor porcentaje de utilización porque tiene un aumento de 5% en la capacidad y finaliza antes la producción. </a:t>
            </a:r>
          </a:p>
          <a:p>
            <a:pPr marL="800100" lvl="1" indent="-342900" algn="l">
              <a:spcBef>
                <a:spcPts val="0"/>
              </a:spcBef>
              <a:buClr>
                <a:schemeClr val="dk1"/>
              </a:buClr>
              <a:buSzPts val="2400"/>
              <a:buFont typeface="Arial" panose="020B0604020202020204" pitchFamily="34" charset="0"/>
              <a:buChar char="•"/>
            </a:pPr>
            <a:endParaRPr lang="es-CL" dirty="0">
              <a:cs typeface="Calibri"/>
            </a:endParaRPr>
          </a:p>
          <a:p>
            <a:pPr algn="l">
              <a:spcBef>
                <a:spcPts val="0"/>
              </a:spcBef>
              <a:buClr>
                <a:schemeClr val="dk1"/>
              </a:buClr>
              <a:buSzPts val="2400"/>
            </a:pPr>
            <a:endParaRPr lang="es-CL" dirty="0">
              <a:cs typeface="Calibri"/>
            </a:endParaRPr>
          </a:p>
        </p:txBody>
      </p:sp>
      <p:sp>
        <p:nvSpPr>
          <p:cNvPr id="15" name="Rectángulo 14">
            <a:extLst>
              <a:ext uri="{FF2B5EF4-FFF2-40B4-BE49-F238E27FC236}">
                <a16:creationId xmlns:a16="http://schemas.microsoft.com/office/drawing/2014/main" id="{FAE8D906-6474-D3A7-E788-F4ABBC252752}"/>
              </a:ext>
            </a:extLst>
          </p:cNvPr>
          <p:cNvSpPr/>
          <p:nvPr/>
        </p:nvSpPr>
        <p:spPr>
          <a:xfrm>
            <a:off x="7232900" y="3926581"/>
            <a:ext cx="4583693" cy="1717622"/>
          </a:xfrm>
          <a:prstGeom prst="rect">
            <a:avLst/>
          </a:prstGeom>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CL" sz="1400" dirty="0"/>
              <a:t>Si bien el caso 4 no tiene el porcentaje de utilización más alto, es el mejor escenario para producir porque se tienen todos los turnos disponibles para producir y cumple con la mayoría de la demanda sin sobre exigir las líneas de producción como en el caso 2 (este queda sujeto a estudio que tan sostenible es en el largo plazo y se deben analizar los posibles cambios de los PP).</a:t>
            </a:r>
          </a:p>
        </p:txBody>
      </p:sp>
      <p:sp>
        <p:nvSpPr>
          <p:cNvPr id="16" name="Rectángulo 15">
            <a:extLst>
              <a:ext uri="{FF2B5EF4-FFF2-40B4-BE49-F238E27FC236}">
                <a16:creationId xmlns:a16="http://schemas.microsoft.com/office/drawing/2014/main" id="{FBD7EDF5-A639-E176-8D78-94CC6A792ACF}"/>
              </a:ext>
            </a:extLst>
          </p:cNvPr>
          <p:cNvSpPr/>
          <p:nvPr/>
        </p:nvSpPr>
        <p:spPr>
          <a:xfrm>
            <a:off x="7232900" y="3057608"/>
            <a:ext cx="4343209" cy="274906"/>
          </a:xfrm>
          <a:prstGeom prst="rect">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sz="1400" dirty="0"/>
          </a:p>
        </p:txBody>
      </p:sp>
      <p:pic>
        <p:nvPicPr>
          <p:cNvPr id="18" name="Gráfico 17" descr="Medal con relleno sólido">
            <a:extLst>
              <a:ext uri="{FF2B5EF4-FFF2-40B4-BE49-F238E27FC236}">
                <a16:creationId xmlns:a16="http://schemas.microsoft.com/office/drawing/2014/main" id="{4120A3FB-EA71-85D5-FE3B-AEDB2CBF82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6334" y="3024881"/>
            <a:ext cx="340360" cy="340360"/>
          </a:xfrm>
          <a:prstGeom prst="rect">
            <a:avLst/>
          </a:prstGeom>
        </p:spPr>
      </p:pic>
    </p:spTree>
    <p:extLst>
      <p:ext uri="{BB962C8B-B14F-4D97-AF65-F5344CB8AC3E}">
        <p14:creationId xmlns:p14="http://schemas.microsoft.com/office/powerpoint/2010/main" val="331871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97D72-6368-57BE-8377-7F8CE1601F35}"/>
              </a:ext>
            </a:extLst>
          </p:cNvPr>
          <p:cNvSpPr>
            <a:spLocks noGrp="1"/>
          </p:cNvSpPr>
          <p:nvPr>
            <p:ph type="title"/>
          </p:nvPr>
        </p:nvSpPr>
        <p:spPr>
          <a:xfrm>
            <a:off x="1409350" y="222512"/>
            <a:ext cx="9944450" cy="901613"/>
          </a:xfrm>
        </p:spPr>
        <p:txBody>
          <a:bodyPr/>
          <a:lstStyle/>
          <a:p>
            <a:r>
              <a:rPr lang="es-CL" dirty="0">
                <a:solidFill>
                  <a:srgbClr val="04A49C"/>
                </a:solidFill>
              </a:rPr>
              <a:t>Conclusiones</a:t>
            </a:r>
            <a:endParaRPr lang="es-CL" dirty="0">
              <a:solidFill>
                <a:srgbClr val="04A49C"/>
              </a:solidFill>
              <a:cs typeface="Calibri Light"/>
            </a:endParaRPr>
          </a:p>
        </p:txBody>
      </p:sp>
      <p:sp>
        <p:nvSpPr>
          <p:cNvPr id="5" name="Google Shape;252;p14">
            <a:extLst>
              <a:ext uri="{FF2B5EF4-FFF2-40B4-BE49-F238E27FC236}">
                <a16:creationId xmlns:a16="http://schemas.microsoft.com/office/drawing/2014/main" id="{7077B790-F495-8263-819F-B27B0C12BF91}"/>
              </a:ext>
            </a:extLst>
          </p:cNvPr>
          <p:cNvSpPr txBox="1">
            <a:spLocks/>
          </p:cNvSpPr>
          <p:nvPr/>
        </p:nvSpPr>
        <p:spPr>
          <a:xfrm>
            <a:off x="781755" y="1124125"/>
            <a:ext cx="10515600" cy="511228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2400"/>
            </a:pPr>
            <a:r>
              <a:rPr lang="es-CL" sz="1800" dirty="0">
                <a:ea typeface="+mn-lt"/>
                <a:cs typeface="+mn-lt"/>
              </a:rPr>
              <a:t>Se desarrolló un prototipo computacional basado en un Modelo MILP y un algoritmo en Python.</a:t>
            </a:r>
            <a:endParaRPr lang="es-ES" sz="2000" dirty="0">
              <a:ea typeface="+mn-lt"/>
              <a:cs typeface="+mn-lt"/>
            </a:endParaRPr>
          </a:p>
          <a:p>
            <a:pPr lvl="1">
              <a:buSzPts val="2400"/>
            </a:pPr>
            <a:r>
              <a:rPr lang="es-CL" sz="1800" b="1" dirty="0">
                <a:ea typeface="+mn-lt"/>
                <a:cs typeface="+mn-lt"/>
              </a:rPr>
              <a:t>Automatiza la planificación de la producción</a:t>
            </a:r>
            <a:r>
              <a:rPr lang="es-CL" sz="1800" dirty="0">
                <a:ea typeface="+mn-lt"/>
                <a:cs typeface="+mn-lt"/>
              </a:rPr>
              <a:t> y maximiza la utilización de las líneas de producción.</a:t>
            </a:r>
            <a:endParaRPr lang="es-CL" sz="1800" dirty="0"/>
          </a:p>
          <a:p>
            <a:pPr lvl="1">
              <a:buSzPts val="2400"/>
            </a:pPr>
            <a:r>
              <a:rPr lang="es-CL" sz="1800" dirty="0">
                <a:ea typeface="+mn-lt"/>
                <a:cs typeface="+mn-lt"/>
              </a:rPr>
              <a:t>Resultados visualizados en una carta Gantt y gráfico de producción semanal.</a:t>
            </a:r>
          </a:p>
          <a:p>
            <a:pPr marL="457200" lvl="1" indent="0">
              <a:buSzPts val="2400"/>
              <a:buNone/>
            </a:pPr>
            <a:endParaRPr lang="es-CL" sz="1800" dirty="0">
              <a:ea typeface="+mn-lt"/>
              <a:cs typeface="+mn-lt"/>
            </a:endParaRPr>
          </a:p>
          <a:p>
            <a:pPr>
              <a:buSzPts val="2400"/>
            </a:pPr>
            <a:r>
              <a:rPr lang="es-CL" sz="1800" b="1" dirty="0">
                <a:ea typeface="+mn-lt"/>
                <a:cs typeface="+mn-lt"/>
              </a:rPr>
              <a:t>Validación</a:t>
            </a:r>
            <a:r>
              <a:rPr lang="es-CL" sz="1800" dirty="0">
                <a:ea typeface="+mn-lt"/>
                <a:cs typeface="+mn-lt"/>
              </a:rPr>
              <a:t>: Comparación entre la producción real de una semana y los resultados del modelo en escenarios simulados.</a:t>
            </a:r>
            <a:endParaRPr lang="es-CL" sz="2000" dirty="0">
              <a:ea typeface="+mn-lt"/>
              <a:cs typeface="+mn-lt"/>
            </a:endParaRPr>
          </a:p>
          <a:p>
            <a:pPr lvl="1">
              <a:buSzPts val="2400"/>
            </a:pPr>
            <a:r>
              <a:rPr lang="es-CL" sz="1800" dirty="0">
                <a:ea typeface="+mn-lt"/>
                <a:cs typeface="+mn-lt"/>
              </a:rPr>
              <a:t>Diferencias observadas atribuibles a variaciones en stock, demanda urgente, o criterios no modelados usados por los coordinadores.</a:t>
            </a:r>
          </a:p>
          <a:p>
            <a:pPr marL="457200" lvl="1" indent="0">
              <a:buSzPts val="2400"/>
              <a:buNone/>
            </a:pPr>
            <a:endParaRPr lang="es-CL" sz="1800" dirty="0">
              <a:ea typeface="+mn-lt"/>
              <a:cs typeface="+mn-lt"/>
            </a:endParaRPr>
          </a:p>
          <a:p>
            <a:pPr marL="457200" lvl="1" indent="0">
              <a:buSzPts val="2400"/>
              <a:buNone/>
            </a:pPr>
            <a:endParaRPr lang="es-CL" sz="1800" dirty="0">
              <a:ea typeface="+mn-lt"/>
              <a:cs typeface="+mn-lt"/>
            </a:endParaRPr>
          </a:p>
          <a:p>
            <a:pPr marL="457200" lvl="1" indent="0">
              <a:buSzPts val="2400"/>
              <a:buNone/>
            </a:pPr>
            <a:endParaRPr lang="es-CL" sz="1800" dirty="0">
              <a:ea typeface="+mn-lt"/>
              <a:cs typeface="+mn-lt"/>
            </a:endParaRPr>
          </a:p>
          <a:p>
            <a:pPr marL="457200" lvl="1" indent="0">
              <a:buSzPts val="2400"/>
              <a:buNone/>
            </a:pPr>
            <a:endParaRPr lang="es-CL" sz="1800" dirty="0">
              <a:ea typeface="+mn-lt"/>
              <a:cs typeface="+mn-lt"/>
            </a:endParaRPr>
          </a:p>
          <a:p>
            <a:pPr marL="457200" lvl="1" indent="0">
              <a:buSzPts val="2400"/>
              <a:buNone/>
            </a:pPr>
            <a:endParaRPr lang="es-CL" sz="1800" dirty="0">
              <a:ea typeface="+mn-lt"/>
              <a:cs typeface="+mn-lt"/>
            </a:endParaRPr>
          </a:p>
          <a:p>
            <a:pPr marL="457200" lvl="1" indent="0">
              <a:buSzPts val="2400"/>
              <a:buNone/>
            </a:pPr>
            <a:endParaRPr lang="es-CL" sz="1800" dirty="0">
              <a:ea typeface="+mn-lt"/>
              <a:cs typeface="+mn-lt"/>
            </a:endParaRPr>
          </a:p>
          <a:p>
            <a:pPr>
              <a:buSzPts val="2400"/>
            </a:pPr>
            <a:r>
              <a:rPr lang="es-CL" sz="1800" b="1" dirty="0">
                <a:ea typeface="+mn-lt"/>
                <a:cs typeface="+mn-lt"/>
              </a:rPr>
              <a:t>Beneficios del prototipo</a:t>
            </a:r>
            <a:r>
              <a:rPr lang="es-CL" sz="1800" dirty="0">
                <a:ea typeface="+mn-lt"/>
                <a:cs typeface="+mn-lt"/>
              </a:rPr>
              <a:t>:</a:t>
            </a:r>
            <a:endParaRPr lang="es-CL" sz="2000" dirty="0"/>
          </a:p>
          <a:p>
            <a:pPr lvl="1">
              <a:buSzPts val="2400"/>
            </a:pPr>
            <a:r>
              <a:rPr lang="es-CL" sz="1800" dirty="0">
                <a:ea typeface="+mn-lt"/>
                <a:cs typeface="+mn-lt"/>
              </a:rPr>
              <a:t>Reducción del tiempo de planificación semanal.</a:t>
            </a:r>
            <a:endParaRPr lang="es-CL" sz="1800" dirty="0"/>
          </a:p>
          <a:p>
            <a:pPr lvl="1">
              <a:buSzPts val="2400"/>
            </a:pPr>
            <a:r>
              <a:rPr lang="es-CL" sz="1800" dirty="0">
                <a:ea typeface="+mn-lt"/>
                <a:cs typeface="+mn-lt"/>
              </a:rPr>
              <a:t>Mayor rapidez de respuesta ante cambios en la demanda.</a:t>
            </a:r>
            <a:endParaRPr lang="es-CL" sz="1800" dirty="0"/>
          </a:p>
          <a:p>
            <a:pPr lvl="1">
              <a:buSzPts val="2400"/>
            </a:pPr>
            <a:r>
              <a:rPr lang="es-CL" sz="1800" dirty="0">
                <a:ea typeface="+mn-lt"/>
                <a:cs typeface="+mn-lt"/>
              </a:rPr>
              <a:t>Transferencia de conocimiento facilitada a nuevos empleados o sustitutos.</a:t>
            </a:r>
            <a:endParaRPr lang="es-CL" sz="1800" dirty="0"/>
          </a:p>
          <a:p>
            <a:pPr>
              <a:spcBef>
                <a:spcPts val="0"/>
              </a:spcBef>
              <a:buClr>
                <a:srgbClr val="000000"/>
              </a:buClr>
              <a:buSzPts val="2400"/>
            </a:pPr>
            <a:endParaRPr lang="es-CL" sz="1800" dirty="0">
              <a:cs typeface="Calibri"/>
            </a:endParaRPr>
          </a:p>
        </p:txBody>
      </p:sp>
      <p:pic>
        <p:nvPicPr>
          <p:cNvPr id="6" name="Imagen 5">
            <a:extLst>
              <a:ext uri="{FF2B5EF4-FFF2-40B4-BE49-F238E27FC236}">
                <a16:creationId xmlns:a16="http://schemas.microsoft.com/office/drawing/2014/main" id="{57AB213A-D4D6-DC93-E6A9-49A3EACCF624}"/>
              </a:ext>
            </a:extLst>
          </p:cNvPr>
          <p:cNvPicPr>
            <a:picLocks noChangeAspect="1"/>
          </p:cNvPicPr>
          <p:nvPr/>
        </p:nvPicPr>
        <p:blipFill>
          <a:blip r:embed="rId2"/>
          <a:stretch>
            <a:fillRect/>
          </a:stretch>
        </p:blipFill>
        <p:spPr>
          <a:xfrm>
            <a:off x="4325649" y="3170202"/>
            <a:ext cx="4455101" cy="1731995"/>
          </a:xfrm>
          <a:prstGeom prst="rect">
            <a:avLst/>
          </a:prstGeom>
        </p:spPr>
      </p:pic>
      <p:pic>
        <p:nvPicPr>
          <p:cNvPr id="10" name="Gráfico 9" descr="Arrow Down con relleno sólido">
            <a:extLst>
              <a:ext uri="{FF2B5EF4-FFF2-40B4-BE49-F238E27FC236}">
                <a16:creationId xmlns:a16="http://schemas.microsoft.com/office/drawing/2014/main" id="{AD1316CC-F859-6CDC-EDD4-2CA611AC7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0951" y="5505274"/>
            <a:ext cx="394647" cy="394647"/>
          </a:xfrm>
          <a:prstGeom prst="rect">
            <a:avLst/>
          </a:prstGeom>
        </p:spPr>
      </p:pic>
      <p:pic>
        <p:nvPicPr>
          <p:cNvPr id="14" name="Gráfico 13" descr="Gauge con relleno sólido">
            <a:extLst>
              <a:ext uri="{FF2B5EF4-FFF2-40B4-BE49-F238E27FC236}">
                <a16:creationId xmlns:a16="http://schemas.microsoft.com/office/drawing/2014/main" id="{DE677EDD-9F8D-5949-A076-E51B66E52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3372" y="5174656"/>
            <a:ext cx="394647" cy="394647"/>
          </a:xfrm>
          <a:prstGeom prst="rect">
            <a:avLst/>
          </a:prstGeom>
        </p:spPr>
      </p:pic>
      <p:pic>
        <p:nvPicPr>
          <p:cNvPr id="16" name="Gráfico 15" descr="Send con relleno sólido">
            <a:extLst>
              <a:ext uri="{FF2B5EF4-FFF2-40B4-BE49-F238E27FC236}">
                <a16:creationId xmlns:a16="http://schemas.microsoft.com/office/drawing/2014/main" id="{7BBE9EA8-4D5F-3C05-4EB9-5B21F5F1BD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4268" y="5174656"/>
            <a:ext cx="394647" cy="394647"/>
          </a:xfrm>
          <a:prstGeom prst="rect">
            <a:avLst/>
          </a:prstGeom>
        </p:spPr>
      </p:pic>
      <p:pic>
        <p:nvPicPr>
          <p:cNvPr id="18" name="Gráfico 17" descr="Stopwatch con relleno sólido">
            <a:extLst>
              <a:ext uri="{FF2B5EF4-FFF2-40B4-BE49-F238E27FC236}">
                <a16:creationId xmlns:a16="http://schemas.microsoft.com/office/drawing/2014/main" id="{65887FCA-198E-9C44-B161-405AB32CD9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6673" y="5473998"/>
            <a:ext cx="457200" cy="457200"/>
          </a:xfrm>
          <a:prstGeom prst="rect">
            <a:avLst/>
          </a:prstGeom>
        </p:spPr>
      </p:pic>
      <p:pic>
        <p:nvPicPr>
          <p:cNvPr id="20" name="Gráfico 19" descr="Connections contorno">
            <a:extLst>
              <a:ext uri="{FF2B5EF4-FFF2-40B4-BE49-F238E27FC236}">
                <a16:creationId xmlns:a16="http://schemas.microsoft.com/office/drawing/2014/main" id="{AB6C3D91-3B87-0772-E46E-2EC8C0FE1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3414" y="5733875"/>
            <a:ext cx="457200" cy="457200"/>
          </a:xfrm>
          <a:prstGeom prst="rect">
            <a:avLst/>
          </a:prstGeom>
        </p:spPr>
      </p:pic>
      <p:pic>
        <p:nvPicPr>
          <p:cNvPr id="22" name="Gráfico 21" descr="Brain in head con relleno sólido">
            <a:extLst>
              <a:ext uri="{FF2B5EF4-FFF2-40B4-BE49-F238E27FC236}">
                <a16:creationId xmlns:a16="http://schemas.microsoft.com/office/drawing/2014/main" id="{1238195A-BA2E-74FC-9757-CDE879F28E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36995" y="5647320"/>
            <a:ext cx="543755" cy="543755"/>
          </a:xfrm>
          <a:prstGeom prst="rect">
            <a:avLst/>
          </a:prstGeom>
        </p:spPr>
      </p:pic>
    </p:spTree>
    <p:extLst>
      <p:ext uri="{BB962C8B-B14F-4D97-AF65-F5344CB8AC3E}">
        <p14:creationId xmlns:p14="http://schemas.microsoft.com/office/powerpoint/2010/main" val="216592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A9A01-60B7-0266-3EDC-A7B7D749E84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847BCD-4C63-18BC-2A06-D05A0537F436}"/>
              </a:ext>
            </a:extLst>
          </p:cNvPr>
          <p:cNvSpPr>
            <a:spLocks noGrp="1"/>
          </p:cNvSpPr>
          <p:nvPr>
            <p:ph idx="1"/>
          </p:nvPr>
        </p:nvSpPr>
        <p:spPr>
          <a:xfrm>
            <a:off x="838200" y="1253331"/>
            <a:ext cx="10515600" cy="4956550"/>
          </a:xfrm>
        </p:spPr>
        <p:txBody>
          <a:bodyPr/>
          <a:lstStyle/>
          <a:p>
            <a:pPr marL="0" indent="0">
              <a:buNone/>
            </a:pPr>
            <a:r>
              <a:rPr lang="es-ES" sz="2000" dirty="0"/>
              <a:t>Para producir y elaborar un programa, se deben considerar las siguientes características que posee la planta de producción: </a:t>
            </a:r>
          </a:p>
          <a:p>
            <a:pPr lvl="1">
              <a:buFont typeface="Courier New" panose="02070309020205020404" pitchFamily="49" charset="0"/>
              <a:buChar char="o"/>
            </a:pPr>
            <a:r>
              <a:rPr lang="es-ES" sz="2000" dirty="0"/>
              <a:t>Se producen 136 tipos de helado en la fábrica (pueden ser producidos en más de una línea).</a:t>
            </a:r>
          </a:p>
          <a:p>
            <a:pPr lvl="1">
              <a:buFont typeface="Courier New" panose="02070309020205020404" pitchFamily="49" charset="0"/>
              <a:buChar char="o"/>
            </a:pPr>
            <a:r>
              <a:rPr lang="es-ES" sz="2000" dirty="0"/>
              <a:t>Existen 11 líneas de proceso, cada línea tiene una lista ordenada de productos. Por lo tanto, la producción sigue una lógica de cascada al elaborar el programa.</a:t>
            </a:r>
          </a:p>
          <a:p>
            <a:pPr lvl="1">
              <a:buFont typeface="Courier New" panose="02070309020205020404" pitchFamily="49" charset="0"/>
              <a:buChar char="o"/>
            </a:pPr>
            <a:r>
              <a:rPr lang="es-ES" sz="2000" dirty="0"/>
              <a:t>Existen 3 tipos de paros planeados (arranque, cierre, limpieza/mantención) los cuales realizan tareas de mantención y limpieza de las líneas de producción. Su duración y frecuencia depende de las características de las líneas de producción como se observa a continuación:</a:t>
            </a:r>
          </a:p>
          <a:p>
            <a:pPr marL="914400" lvl="2" indent="0">
              <a:buNone/>
            </a:pPr>
            <a:endParaRPr lang="es-ES" dirty="0"/>
          </a:p>
          <a:p>
            <a:pPr lvl="1">
              <a:buFont typeface="Courier New" panose="02070309020205020404" pitchFamily="49" charset="0"/>
              <a:buChar char="o"/>
            </a:pPr>
            <a:endParaRPr lang="es-ES" dirty="0"/>
          </a:p>
          <a:p>
            <a:pPr lvl="1">
              <a:buFont typeface="Courier New" panose="02070309020205020404" pitchFamily="49" charset="0"/>
              <a:buChar char="o"/>
            </a:pPr>
            <a:endParaRPr lang="es-ES" dirty="0"/>
          </a:p>
        </p:txBody>
      </p:sp>
      <p:sp>
        <p:nvSpPr>
          <p:cNvPr id="2" name="Google Shape;172;p2">
            <a:extLst>
              <a:ext uri="{FF2B5EF4-FFF2-40B4-BE49-F238E27FC236}">
                <a16:creationId xmlns:a16="http://schemas.microsoft.com/office/drawing/2014/main" id="{2DFC6C4D-BE4F-37FF-F6F0-2A3654380734}"/>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Introducción</a:t>
            </a:r>
            <a:endParaRPr lang="es-CL" dirty="0">
              <a:solidFill>
                <a:srgbClr val="04A49C"/>
              </a:solidFill>
              <a:cs typeface="Calibri Light"/>
            </a:endParaRPr>
          </a:p>
        </p:txBody>
      </p:sp>
      <p:pic>
        <p:nvPicPr>
          <p:cNvPr id="8" name="Imagen 7">
            <a:extLst>
              <a:ext uri="{FF2B5EF4-FFF2-40B4-BE49-F238E27FC236}">
                <a16:creationId xmlns:a16="http://schemas.microsoft.com/office/drawing/2014/main" id="{69ECD55F-61E0-43D8-7D2A-7875B0DC3F46}"/>
              </a:ext>
            </a:extLst>
          </p:cNvPr>
          <p:cNvPicPr>
            <a:picLocks noChangeAspect="1"/>
          </p:cNvPicPr>
          <p:nvPr/>
        </p:nvPicPr>
        <p:blipFill>
          <a:blip r:embed="rId2"/>
          <a:stretch>
            <a:fillRect/>
          </a:stretch>
        </p:blipFill>
        <p:spPr>
          <a:xfrm>
            <a:off x="5683510" y="3874441"/>
            <a:ext cx="3268799" cy="2099398"/>
          </a:xfrm>
          <a:prstGeom prst="rect">
            <a:avLst/>
          </a:prstGeom>
        </p:spPr>
      </p:pic>
      <p:pic>
        <p:nvPicPr>
          <p:cNvPr id="9" name="Picture 2" descr="Visita Nestlé fábrica Macul">
            <a:extLst>
              <a:ext uri="{FF2B5EF4-FFF2-40B4-BE49-F238E27FC236}">
                <a16:creationId xmlns:a16="http://schemas.microsoft.com/office/drawing/2014/main" id="{23F47499-4E27-E676-4389-5CEA366FE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25" y="4017276"/>
            <a:ext cx="3209289" cy="18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23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8E6E3-F631-5271-F1D8-B4FD5195857D}"/>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6ED22B-5910-D115-A079-0931A3CE7A8D}"/>
              </a:ext>
            </a:extLst>
          </p:cNvPr>
          <p:cNvSpPr>
            <a:spLocks noGrp="1"/>
          </p:cNvSpPr>
          <p:nvPr>
            <p:ph idx="1"/>
          </p:nvPr>
        </p:nvSpPr>
        <p:spPr>
          <a:xfrm>
            <a:off x="838200" y="1253331"/>
            <a:ext cx="10515600" cy="4956550"/>
          </a:xfrm>
        </p:spPr>
        <p:txBody>
          <a:bodyPr/>
          <a:lstStyle/>
          <a:p>
            <a:pPr marL="0" indent="0">
              <a:buNone/>
            </a:pPr>
            <a:r>
              <a:rPr lang="es-ES" dirty="0"/>
              <a:t>En cada línea de producción se debe tener en consideración la velocidad de producción (cajas/hora) y porcentaje de uso de la capacidad de la línea maquinaria. </a:t>
            </a:r>
          </a:p>
          <a:p>
            <a:pPr marL="457200" lvl="1" indent="0">
              <a:buNone/>
            </a:pPr>
            <a:endParaRPr lang="es-ES" dirty="0"/>
          </a:p>
        </p:txBody>
      </p:sp>
      <p:sp>
        <p:nvSpPr>
          <p:cNvPr id="2" name="Google Shape;172;p2">
            <a:extLst>
              <a:ext uri="{FF2B5EF4-FFF2-40B4-BE49-F238E27FC236}">
                <a16:creationId xmlns:a16="http://schemas.microsoft.com/office/drawing/2014/main" id="{E2388907-9E68-CE7A-CBBF-EBDD7E743DCB}"/>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Introducción</a:t>
            </a:r>
            <a:endParaRPr lang="es-CL" dirty="0">
              <a:solidFill>
                <a:srgbClr val="04A49C"/>
              </a:solidFill>
              <a:cs typeface="Calibri Light"/>
            </a:endParaRPr>
          </a:p>
        </p:txBody>
      </p:sp>
      <p:pic>
        <p:nvPicPr>
          <p:cNvPr id="19" name="Imagen 18">
            <a:extLst>
              <a:ext uri="{FF2B5EF4-FFF2-40B4-BE49-F238E27FC236}">
                <a16:creationId xmlns:a16="http://schemas.microsoft.com/office/drawing/2014/main" id="{B379B39E-7FBA-C289-9AEB-A88603B2BB95}"/>
              </a:ext>
            </a:extLst>
          </p:cNvPr>
          <p:cNvPicPr>
            <a:picLocks noChangeAspect="1"/>
          </p:cNvPicPr>
          <p:nvPr/>
        </p:nvPicPr>
        <p:blipFill>
          <a:blip r:embed="rId2"/>
          <a:srcRect t="2452"/>
          <a:stretch/>
        </p:blipFill>
        <p:spPr>
          <a:xfrm>
            <a:off x="7312619" y="3412874"/>
            <a:ext cx="2400300" cy="1783967"/>
          </a:xfrm>
          <a:prstGeom prst="rect">
            <a:avLst/>
          </a:prstGeom>
        </p:spPr>
      </p:pic>
      <p:pic>
        <p:nvPicPr>
          <p:cNvPr id="21" name="Imagen 20">
            <a:extLst>
              <a:ext uri="{FF2B5EF4-FFF2-40B4-BE49-F238E27FC236}">
                <a16:creationId xmlns:a16="http://schemas.microsoft.com/office/drawing/2014/main" id="{EC92E5C7-B318-BF82-8762-9A8F067CADEF}"/>
              </a:ext>
            </a:extLst>
          </p:cNvPr>
          <p:cNvPicPr>
            <a:picLocks noChangeAspect="1"/>
          </p:cNvPicPr>
          <p:nvPr/>
        </p:nvPicPr>
        <p:blipFill>
          <a:blip r:embed="rId3"/>
          <a:stretch>
            <a:fillRect/>
          </a:stretch>
        </p:blipFill>
        <p:spPr>
          <a:xfrm>
            <a:off x="4134060" y="2858828"/>
            <a:ext cx="2514600" cy="3594100"/>
          </a:xfrm>
          <a:prstGeom prst="rect">
            <a:avLst/>
          </a:prstGeom>
        </p:spPr>
      </p:pic>
      <p:pic>
        <p:nvPicPr>
          <p:cNvPr id="23" name="Imagen 22">
            <a:extLst>
              <a:ext uri="{FF2B5EF4-FFF2-40B4-BE49-F238E27FC236}">
                <a16:creationId xmlns:a16="http://schemas.microsoft.com/office/drawing/2014/main" id="{E1BA9828-E84F-93B2-50DC-1B323CB25B07}"/>
              </a:ext>
            </a:extLst>
          </p:cNvPr>
          <p:cNvPicPr>
            <a:picLocks noChangeAspect="1"/>
          </p:cNvPicPr>
          <p:nvPr/>
        </p:nvPicPr>
        <p:blipFill>
          <a:blip r:embed="rId4"/>
          <a:stretch>
            <a:fillRect/>
          </a:stretch>
        </p:blipFill>
        <p:spPr>
          <a:xfrm>
            <a:off x="1127780" y="2886392"/>
            <a:ext cx="2425700" cy="1549400"/>
          </a:xfrm>
          <a:prstGeom prst="rect">
            <a:avLst/>
          </a:prstGeom>
        </p:spPr>
      </p:pic>
      <p:pic>
        <p:nvPicPr>
          <p:cNvPr id="25" name="Imagen 24">
            <a:extLst>
              <a:ext uri="{FF2B5EF4-FFF2-40B4-BE49-F238E27FC236}">
                <a16:creationId xmlns:a16="http://schemas.microsoft.com/office/drawing/2014/main" id="{224C2E6F-142C-5A5A-7868-87D43742FDFA}"/>
              </a:ext>
            </a:extLst>
          </p:cNvPr>
          <p:cNvPicPr>
            <a:picLocks noChangeAspect="1"/>
          </p:cNvPicPr>
          <p:nvPr/>
        </p:nvPicPr>
        <p:blipFill>
          <a:blip r:embed="rId5"/>
          <a:stretch>
            <a:fillRect/>
          </a:stretch>
        </p:blipFill>
        <p:spPr>
          <a:xfrm>
            <a:off x="1308650" y="4630168"/>
            <a:ext cx="1901106" cy="1418942"/>
          </a:xfrm>
          <a:prstGeom prst="rect">
            <a:avLst/>
          </a:prstGeom>
        </p:spPr>
      </p:pic>
      <p:sp>
        <p:nvSpPr>
          <p:cNvPr id="27" name="Marcador de contenido 2">
            <a:extLst>
              <a:ext uri="{FF2B5EF4-FFF2-40B4-BE49-F238E27FC236}">
                <a16:creationId xmlns:a16="http://schemas.microsoft.com/office/drawing/2014/main" id="{423628EA-214C-2E88-2933-CEA978C39915}"/>
              </a:ext>
            </a:extLst>
          </p:cNvPr>
          <p:cNvSpPr txBox="1">
            <a:spLocks/>
          </p:cNvSpPr>
          <p:nvPr/>
        </p:nvSpPr>
        <p:spPr>
          <a:xfrm>
            <a:off x="1857897" y="2692016"/>
            <a:ext cx="802612" cy="332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b="1" dirty="0">
                <a:solidFill>
                  <a:srgbClr val="FF0000"/>
                </a:solidFill>
              </a:rPr>
              <a:t>Línea 1</a:t>
            </a:r>
          </a:p>
          <a:p>
            <a:pPr lvl="1">
              <a:buFont typeface="Courier New" panose="02070309020205020404" pitchFamily="49" charset="0"/>
              <a:buChar char="o"/>
            </a:pPr>
            <a:endParaRPr lang="es-ES" dirty="0"/>
          </a:p>
        </p:txBody>
      </p:sp>
      <p:sp>
        <p:nvSpPr>
          <p:cNvPr id="28" name="Marcador de contenido 2">
            <a:extLst>
              <a:ext uri="{FF2B5EF4-FFF2-40B4-BE49-F238E27FC236}">
                <a16:creationId xmlns:a16="http://schemas.microsoft.com/office/drawing/2014/main" id="{5D6C587E-CCB2-D577-AA2D-70E5D87F8AB4}"/>
              </a:ext>
            </a:extLst>
          </p:cNvPr>
          <p:cNvSpPr txBox="1">
            <a:spLocks/>
          </p:cNvSpPr>
          <p:nvPr/>
        </p:nvSpPr>
        <p:spPr>
          <a:xfrm>
            <a:off x="4871776" y="2558357"/>
            <a:ext cx="802612" cy="332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b="1" dirty="0">
                <a:solidFill>
                  <a:srgbClr val="FF0000"/>
                </a:solidFill>
              </a:rPr>
              <a:t>Línea 2</a:t>
            </a:r>
          </a:p>
          <a:p>
            <a:pPr lvl="1">
              <a:buFont typeface="Courier New" panose="02070309020205020404" pitchFamily="49" charset="0"/>
              <a:buChar char="o"/>
            </a:pPr>
            <a:endParaRPr lang="es-ES" dirty="0"/>
          </a:p>
        </p:txBody>
      </p:sp>
      <p:sp>
        <p:nvSpPr>
          <p:cNvPr id="29" name="Marcador de contenido 2">
            <a:extLst>
              <a:ext uri="{FF2B5EF4-FFF2-40B4-BE49-F238E27FC236}">
                <a16:creationId xmlns:a16="http://schemas.microsoft.com/office/drawing/2014/main" id="{1C5D0EF4-C5DF-1D37-74E7-99DFCCDFBD41}"/>
              </a:ext>
            </a:extLst>
          </p:cNvPr>
          <p:cNvSpPr txBox="1">
            <a:spLocks/>
          </p:cNvSpPr>
          <p:nvPr/>
        </p:nvSpPr>
        <p:spPr>
          <a:xfrm>
            <a:off x="8038682" y="3084019"/>
            <a:ext cx="802612" cy="332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b="1" dirty="0">
                <a:solidFill>
                  <a:srgbClr val="FF0000"/>
                </a:solidFill>
              </a:rPr>
              <a:t>Línea 3</a:t>
            </a:r>
          </a:p>
          <a:p>
            <a:pPr lvl="1">
              <a:buFont typeface="Courier New" panose="02070309020205020404" pitchFamily="49" charset="0"/>
              <a:buChar char="o"/>
            </a:pPr>
            <a:endParaRPr lang="es-ES" dirty="0"/>
          </a:p>
        </p:txBody>
      </p:sp>
      <p:sp>
        <p:nvSpPr>
          <p:cNvPr id="30" name="Marcador de contenido 2">
            <a:extLst>
              <a:ext uri="{FF2B5EF4-FFF2-40B4-BE49-F238E27FC236}">
                <a16:creationId xmlns:a16="http://schemas.microsoft.com/office/drawing/2014/main" id="{6147FDBA-8656-0C18-517C-7946D99B2212}"/>
              </a:ext>
            </a:extLst>
          </p:cNvPr>
          <p:cNvSpPr txBox="1">
            <a:spLocks/>
          </p:cNvSpPr>
          <p:nvPr/>
        </p:nvSpPr>
        <p:spPr>
          <a:xfrm>
            <a:off x="10232746" y="3860235"/>
            <a:ext cx="1284513" cy="889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b="1" dirty="0"/>
              <a:t>(…)</a:t>
            </a:r>
          </a:p>
          <a:p>
            <a:pPr lvl="1">
              <a:buFont typeface="Courier New" panose="02070309020205020404" pitchFamily="49" charset="0"/>
              <a:buChar char="o"/>
            </a:pPr>
            <a:endParaRPr lang="es-ES" dirty="0"/>
          </a:p>
        </p:txBody>
      </p:sp>
    </p:spTree>
    <p:extLst>
      <p:ext uri="{BB962C8B-B14F-4D97-AF65-F5344CB8AC3E}">
        <p14:creationId xmlns:p14="http://schemas.microsoft.com/office/powerpoint/2010/main" val="80761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5992-E62E-1FFD-6392-626E5E9B0F4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39C57D3-2EC6-8C19-2E0E-DC7F5FC7B894}"/>
              </a:ext>
            </a:extLst>
          </p:cNvPr>
          <p:cNvSpPr>
            <a:spLocks noGrp="1"/>
          </p:cNvSpPr>
          <p:nvPr>
            <p:ph idx="1"/>
          </p:nvPr>
        </p:nvSpPr>
        <p:spPr>
          <a:xfrm>
            <a:off x="940777" y="1321037"/>
            <a:ext cx="10515600" cy="4956550"/>
          </a:xfrm>
        </p:spPr>
        <p:txBody>
          <a:bodyPr/>
          <a:lstStyle/>
          <a:p>
            <a:r>
              <a:rPr lang="es-ES" dirty="0"/>
              <a:t>Cada línea de producción cuenta con 136 horas disponibles para trabajar en la semana. </a:t>
            </a:r>
          </a:p>
          <a:p>
            <a:pPr lvl="1"/>
            <a:r>
              <a:rPr lang="es-ES" dirty="0"/>
              <a:t>Está compuesta por 3 turnos de 8 horas por día de lunes a sábado.</a:t>
            </a:r>
          </a:p>
          <a:p>
            <a:pPr lvl="1"/>
            <a:r>
              <a:rPr lang="es-ES" dirty="0"/>
              <a:t>De esas 136 horas disponibles se deben descontar los paros planeados (PP) y no planeados (PNP) para tener las horas disponibles reales para producir. </a:t>
            </a:r>
          </a:p>
          <a:p>
            <a:pPr lvl="1"/>
            <a:endParaRPr lang="es-ES" dirty="0"/>
          </a:p>
          <a:p>
            <a:pPr lvl="1"/>
            <a:endParaRPr lang="es-ES" dirty="0"/>
          </a:p>
          <a:p>
            <a:pPr lvl="1"/>
            <a:endParaRPr lang="es-ES" dirty="0"/>
          </a:p>
          <a:p>
            <a:r>
              <a:rPr lang="es-ES" dirty="0"/>
              <a:t>Se evalúa el desempeño del programa de producción buscando maximizar los </a:t>
            </a:r>
            <a:r>
              <a:rPr lang="es-ES" dirty="0" err="1"/>
              <a:t>KPI’s</a:t>
            </a:r>
            <a:r>
              <a:rPr lang="es-ES" dirty="0"/>
              <a:t> de la planta. Actualmente se utilizan dos, el “</a:t>
            </a:r>
            <a:r>
              <a:rPr lang="es-ES" dirty="0" err="1"/>
              <a:t>Asset</a:t>
            </a:r>
            <a:r>
              <a:rPr lang="es-ES" dirty="0"/>
              <a:t> </a:t>
            </a:r>
            <a:r>
              <a:rPr lang="es-ES" dirty="0" err="1"/>
              <a:t>Intensity</a:t>
            </a:r>
            <a:r>
              <a:rPr lang="es-ES" dirty="0"/>
              <a:t>” y “utilización de línea”. </a:t>
            </a:r>
          </a:p>
        </p:txBody>
      </p:sp>
      <p:sp>
        <p:nvSpPr>
          <p:cNvPr id="2" name="Google Shape;172;p2">
            <a:extLst>
              <a:ext uri="{FF2B5EF4-FFF2-40B4-BE49-F238E27FC236}">
                <a16:creationId xmlns:a16="http://schemas.microsoft.com/office/drawing/2014/main" id="{436C81FA-6DFE-3EBE-AD6E-1BF1B2D59BBF}"/>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Introducción</a:t>
            </a:r>
            <a:endParaRPr lang="es-CL" dirty="0">
              <a:solidFill>
                <a:srgbClr val="04A49C"/>
              </a:solidFill>
              <a:cs typeface="Calibri Light"/>
            </a:endParaRPr>
          </a:p>
        </p:txBody>
      </p:sp>
      <p:pic>
        <p:nvPicPr>
          <p:cNvPr id="7" name="Gráfico 6" descr="Monthly calendar con relleno sólido">
            <a:extLst>
              <a:ext uri="{FF2B5EF4-FFF2-40B4-BE49-F238E27FC236}">
                <a16:creationId xmlns:a16="http://schemas.microsoft.com/office/drawing/2014/main" id="{78B55E96-F850-5BD4-7DD9-CE26BFCB6E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56377" y="5580751"/>
            <a:ext cx="629130" cy="629130"/>
          </a:xfrm>
          <a:prstGeom prst="rect">
            <a:avLst/>
          </a:prstGeom>
        </p:spPr>
      </p:pic>
      <p:pic>
        <p:nvPicPr>
          <p:cNvPr id="9" name="Gráfico 8" descr="Clock con relleno sólido">
            <a:extLst>
              <a:ext uri="{FF2B5EF4-FFF2-40B4-BE49-F238E27FC236}">
                <a16:creationId xmlns:a16="http://schemas.microsoft.com/office/drawing/2014/main" id="{B7F48C59-76B5-6C99-EE6A-55629A29A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0910" y="3507387"/>
            <a:ext cx="653562" cy="653562"/>
          </a:xfrm>
          <a:prstGeom prst="rect">
            <a:avLst/>
          </a:prstGeom>
        </p:spPr>
      </p:pic>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C189F703-267B-38AD-8637-05F90FBDCEC5}"/>
                  </a:ext>
                </a:extLst>
              </p:cNvPr>
              <p:cNvSpPr txBox="1"/>
              <p:nvPr/>
            </p:nvSpPr>
            <p:spPr>
              <a:xfrm>
                <a:off x="3565059" y="3649502"/>
                <a:ext cx="5781070" cy="369332"/>
              </a:xfrm>
              <a:prstGeom prst="rect">
                <a:avLst/>
              </a:prstGeom>
              <a:noFill/>
            </p:spPr>
            <p:txBody>
              <a:bodyPr wrap="none" lIns="0" tIns="0" rIns="0" bIns="0" rtlCol="0">
                <a:spAutoFit/>
              </a:bodyPr>
              <a:lstStyle/>
              <a:p>
                <a:r>
                  <a:rPr lang="es-CL" sz="2400" i="1" dirty="0"/>
                  <a:t>Horas disponibles reales</a:t>
                </a:r>
                <a:r>
                  <a:rPr lang="es-CL" sz="2400" dirty="0"/>
                  <a:t> </a:t>
                </a:r>
                <a14:m>
                  <m:oMath xmlns:m="http://schemas.openxmlformats.org/officeDocument/2006/math">
                    <m:r>
                      <a:rPr lang="es-CL" sz="2400" i="1" smtClean="0">
                        <a:latin typeface="Cambria Math" panose="02040503050406030204" pitchFamily="18" charset="0"/>
                      </a:rPr>
                      <m:t>=</m:t>
                    </m:r>
                    <m:r>
                      <a:rPr lang="es-ES" sz="2400" b="0" i="1" smtClean="0">
                        <a:latin typeface="Cambria Math" panose="02040503050406030204" pitchFamily="18" charset="0"/>
                      </a:rPr>
                      <m:t>136 −</m:t>
                    </m:r>
                    <m:r>
                      <a:rPr lang="es-ES" sz="2400" b="0" i="1" smtClean="0">
                        <a:latin typeface="Cambria Math" panose="02040503050406030204" pitchFamily="18" charset="0"/>
                      </a:rPr>
                      <m:t>𝑃𝑃</m:t>
                    </m:r>
                    <m:r>
                      <a:rPr lang="es-ES" sz="2400" b="0" i="1" smtClean="0">
                        <a:latin typeface="Cambria Math" panose="02040503050406030204" pitchFamily="18" charset="0"/>
                      </a:rPr>
                      <m:t> −</m:t>
                    </m:r>
                    <m:r>
                      <a:rPr lang="es-ES" sz="2400" b="0" i="1" smtClean="0">
                        <a:latin typeface="Cambria Math" panose="02040503050406030204" pitchFamily="18" charset="0"/>
                      </a:rPr>
                      <m:t>𝑃𝑁𝑃</m:t>
                    </m:r>
                  </m:oMath>
                </a14:m>
                <a:endParaRPr lang="es-CL" sz="2400" dirty="0"/>
              </a:p>
            </p:txBody>
          </p:sp>
        </mc:Choice>
        <mc:Fallback>
          <p:sp>
            <p:nvSpPr>
              <p:cNvPr id="10" name="CuadroTexto 9">
                <a:extLst>
                  <a:ext uri="{FF2B5EF4-FFF2-40B4-BE49-F238E27FC236}">
                    <a16:creationId xmlns:a16="http://schemas.microsoft.com/office/drawing/2014/main" id="{C189F703-267B-38AD-8637-05F90FBDCEC5}"/>
                  </a:ext>
                </a:extLst>
              </p:cNvPr>
              <p:cNvSpPr txBox="1">
                <a:spLocks noRot="1" noChangeAspect="1" noMove="1" noResize="1" noEditPoints="1" noAdjustHandles="1" noChangeArrowheads="1" noChangeShapeType="1" noTextEdit="1"/>
              </p:cNvSpPr>
              <p:nvPr/>
            </p:nvSpPr>
            <p:spPr>
              <a:xfrm>
                <a:off x="3565059" y="3649502"/>
                <a:ext cx="5781070" cy="369332"/>
              </a:xfrm>
              <a:prstGeom prst="rect">
                <a:avLst/>
              </a:prstGeom>
              <a:blipFill>
                <a:blip r:embed="rId6"/>
                <a:stretch>
                  <a:fillRect l="-3289" t="-23333" r="-877" b="-50000"/>
                </a:stretch>
              </a:blipFill>
            </p:spPr>
            <p:txBody>
              <a:bodyPr/>
              <a:lstStyle/>
              <a:p>
                <a:r>
                  <a:rPr lang="es-CL">
                    <a:noFill/>
                  </a:rPr>
                  <a:t> </a:t>
                </a:r>
              </a:p>
            </p:txBody>
          </p:sp>
        </mc:Fallback>
      </mc:AlternateContent>
    </p:spTree>
    <p:extLst>
      <p:ext uri="{BB962C8B-B14F-4D97-AF65-F5344CB8AC3E}">
        <p14:creationId xmlns:p14="http://schemas.microsoft.com/office/powerpoint/2010/main" val="364556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8D43D-1923-66B1-1B43-E6B37F480DF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1CC9F9-6115-342E-4793-38621E32894D}"/>
              </a:ext>
            </a:extLst>
          </p:cNvPr>
          <p:cNvSpPr>
            <a:spLocks noGrp="1"/>
          </p:cNvSpPr>
          <p:nvPr>
            <p:ph idx="1"/>
          </p:nvPr>
        </p:nvSpPr>
        <p:spPr>
          <a:xfrm>
            <a:off x="940777" y="1162896"/>
            <a:ext cx="10515600" cy="4956550"/>
          </a:xfrm>
        </p:spPr>
        <p:txBody>
          <a:bodyPr/>
          <a:lstStyle/>
          <a:p>
            <a:r>
              <a:rPr lang="es-ES" dirty="0"/>
              <a:t>Se elige una semana en el año para comparar sus KPI con los que se obtendrán de la solución propuesta. Para dicha semana se tiene la siguiente demanda de productos (usado como input en la solución) y valores en sus </a:t>
            </a:r>
            <a:r>
              <a:rPr lang="es-ES" dirty="0" err="1"/>
              <a:t>KPI’s</a:t>
            </a:r>
            <a:r>
              <a:rPr lang="es-ES" dirty="0"/>
              <a:t>: </a:t>
            </a:r>
          </a:p>
        </p:txBody>
      </p:sp>
      <p:sp>
        <p:nvSpPr>
          <p:cNvPr id="2" name="Google Shape;172;p2">
            <a:extLst>
              <a:ext uri="{FF2B5EF4-FFF2-40B4-BE49-F238E27FC236}">
                <a16:creationId xmlns:a16="http://schemas.microsoft.com/office/drawing/2014/main" id="{2BF198F1-76B9-F8D7-4372-E26769A7A414}"/>
              </a:ext>
            </a:extLst>
          </p:cNvPr>
          <p:cNvSpPr txBox="1">
            <a:spLocks/>
          </p:cNvSpPr>
          <p:nvPr/>
        </p:nvSpPr>
        <p:spPr>
          <a:xfrm>
            <a:off x="1395046" y="365126"/>
            <a:ext cx="9958754" cy="889244"/>
          </a:xfrm>
          <a:prstGeom prst="rect">
            <a:avLst/>
          </a:prstGeom>
          <a:noFill/>
          <a:ln>
            <a:noFill/>
          </a:ln>
        </p:spPr>
        <p:txBody>
          <a:bodyPr spcFirstLastPara="1" vert="horz" wrap="square" lIns="91425" tIns="45700" rIns="91425" bIns="45700" rtlCol="0" anchor="ctr" anchorCtr="0">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Introducción</a:t>
            </a:r>
            <a:endParaRPr lang="es-CL" dirty="0">
              <a:solidFill>
                <a:srgbClr val="04A49C"/>
              </a:solidFill>
              <a:cs typeface="Calibri Light"/>
            </a:endParaRPr>
          </a:p>
        </p:txBody>
      </p:sp>
      <p:pic>
        <p:nvPicPr>
          <p:cNvPr id="7" name="Gráfico 6" descr="Monthly calendar con relleno sólido">
            <a:extLst>
              <a:ext uri="{FF2B5EF4-FFF2-40B4-BE49-F238E27FC236}">
                <a16:creationId xmlns:a16="http://schemas.microsoft.com/office/drawing/2014/main" id="{CA245FF5-3921-DDA6-868A-18291E436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56377" y="5580751"/>
            <a:ext cx="629130" cy="629130"/>
          </a:xfrm>
          <a:prstGeom prst="rect">
            <a:avLst/>
          </a:prstGeom>
        </p:spPr>
      </p:pic>
      <p:pic>
        <p:nvPicPr>
          <p:cNvPr id="13" name="Imagen 12">
            <a:extLst>
              <a:ext uri="{FF2B5EF4-FFF2-40B4-BE49-F238E27FC236}">
                <a16:creationId xmlns:a16="http://schemas.microsoft.com/office/drawing/2014/main" id="{D2356FDB-5650-5B67-3300-0F8EC2BA237C}"/>
              </a:ext>
            </a:extLst>
          </p:cNvPr>
          <p:cNvPicPr>
            <a:picLocks noChangeAspect="1"/>
          </p:cNvPicPr>
          <p:nvPr/>
        </p:nvPicPr>
        <p:blipFill>
          <a:blip r:embed="rId4"/>
          <a:stretch>
            <a:fillRect/>
          </a:stretch>
        </p:blipFill>
        <p:spPr>
          <a:xfrm>
            <a:off x="3358832" y="2938514"/>
            <a:ext cx="1550562" cy="3180932"/>
          </a:xfrm>
          <a:prstGeom prst="rect">
            <a:avLst/>
          </a:prstGeom>
        </p:spPr>
      </p:pic>
      <p:graphicFrame>
        <p:nvGraphicFramePr>
          <p:cNvPr id="14" name="Tabla 13">
            <a:extLst>
              <a:ext uri="{FF2B5EF4-FFF2-40B4-BE49-F238E27FC236}">
                <a16:creationId xmlns:a16="http://schemas.microsoft.com/office/drawing/2014/main" id="{D3B626F9-2F38-B0A3-3118-13AABA25972F}"/>
              </a:ext>
            </a:extLst>
          </p:cNvPr>
          <p:cNvGraphicFramePr>
            <a:graphicFrameLocks noGrp="1"/>
          </p:cNvGraphicFramePr>
          <p:nvPr>
            <p:extLst>
              <p:ext uri="{D42A27DB-BD31-4B8C-83A1-F6EECF244321}">
                <p14:modId xmlns:p14="http://schemas.microsoft.com/office/powerpoint/2010/main" val="2115024307"/>
              </p:ext>
            </p:extLst>
          </p:nvPr>
        </p:nvGraphicFramePr>
        <p:xfrm>
          <a:off x="5853342" y="3788528"/>
          <a:ext cx="3577213" cy="1010920"/>
        </p:xfrm>
        <a:graphic>
          <a:graphicData uri="http://schemas.openxmlformats.org/drawingml/2006/table">
            <a:tbl>
              <a:tblPr firstRow="1" bandRow="1">
                <a:tableStyleId>{2D5ABB26-0587-4C30-8999-92F81FD0307C}</a:tableStyleId>
              </a:tblPr>
              <a:tblGrid>
                <a:gridCol w="1708576">
                  <a:extLst>
                    <a:ext uri="{9D8B030D-6E8A-4147-A177-3AD203B41FA5}">
                      <a16:colId xmlns:a16="http://schemas.microsoft.com/office/drawing/2014/main" val="639814571"/>
                    </a:ext>
                  </a:extLst>
                </a:gridCol>
                <a:gridCol w="1868637">
                  <a:extLst>
                    <a:ext uri="{9D8B030D-6E8A-4147-A177-3AD203B41FA5}">
                      <a16:colId xmlns:a16="http://schemas.microsoft.com/office/drawing/2014/main" val="4181046578"/>
                    </a:ext>
                  </a:extLst>
                </a:gridCol>
              </a:tblGrid>
              <a:tr h="370840">
                <a:tc>
                  <a:txBody>
                    <a:bodyPr/>
                    <a:lstStyle/>
                    <a:p>
                      <a:r>
                        <a:rPr lang="es-CL" dirty="0" err="1"/>
                        <a:t>Asset</a:t>
                      </a:r>
                      <a:r>
                        <a:rPr lang="es-CL" dirty="0"/>
                        <a:t> </a:t>
                      </a:r>
                      <a:r>
                        <a:rPr lang="es-CL" dirty="0" err="1"/>
                        <a:t>Intensity</a:t>
                      </a:r>
                      <a:r>
                        <a:rPr lang="es-CL" dirty="0"/>
                        <a:t>:</a:t>
                      </a:r>
                    </a:p>
                  </a:txBody>
                  <a:tcPr/>
                </a:tc>
                <a:tc>
                  <a:txBody>
                    <a:bodyPr/>
                    <a:lstStyle/>
                    <a:p>
                      <a:r>
                        <a:rPr lang="es-CL" dirty="0"/>
                        <a:t>78,46%</a:t>
                      </a:r>
                    </a:p>
                  </a:txBody>
                  <a:tcPr/>
                </a:tc>
                <a:extLst>
                  <a:ext uri="{0D108BD9-81ED-4DB2-BD59-A6C34878D82A}">
                    <a16:rowId xmlns:a16="http://schemas.microsoft.com/office/drawing/2014/main" val="304584481"/>
                  </a:ext>
                </a:extLst>
              </a:tr>
              <a:tr h="370840">
                <a:tc>
                  <a:txBody>
                    <a:bodyPr/>
                    <a:lstStyle/>
                    <a:p>
                      <a:r>
                        <a:rPr lang="es-CL" dirty="0"/>
                        <a:t>Utilización de línea:</a:t>
                      </a:r>
                    </a:p>
                  </a:txBody>
                  <a:tcPr/>
                </a:tc>
                <a:tc>
                  <a:txBody>
                    <a:bodyPr/>
                    <a:lstStyle/>
                    <a:p>
                      <a:r>
                        <a:rPr lang="es-CL" dirty="0"/>
                        <a:t>47,84%</a:t>
                      </a:r>
                    </a:p>
                  </a:txBody>
                  <a:tcPr anchor="ctr"/>
                </a:tc>
                <a:extLst>
                  <a:ext uri="{0D108BD9-81ED-4DB2-BD59-A6C34878D82A}">
                    <a16:rowId xmlns:a16="http://schemas.microsoft.com/office/drawing/2014/main" val="294543238"/>
                  </a:ext>
                </a:extLst>
              </a:tr>
            </a:tbl>
          </a:graphicData>
        </a:graphic>
      </p:graphicFrame>
      <p:pic>
        <p:nvPicPr>
          <p:cNvPr id="16" name="Gráfico 15" descr="Speedometer Low con relleno sólido">
            <a:extLst>
              <a:ext uri="{FF2B5EF4-FFF2-40B4-BE49-F238E27FC236}">
                <a16:creationId xmlns:a16="http://schemas.microsoft.com/office/drawing/2014/main" id="{6E2239D5-D284-3006-A6A5-3020D6524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5304" y="3240813"/>
            <a:ext cx="800715" cy="800715"/>
          </a:xfrm>
          <a:prstGeom prst="rect">
            <a:avLst/>
          </a:prstGeom>
        </p:spPr>
      </p:pic>
      <p:pic>
        <p:nvPicPr>
          <p:cNvPr id="18" name="Gráfico 17" descr="Document con relleno sólido">
            <a:extLst>
              <a:ext uri="{FF2B5EF4-FFF2-40B4-BE49-F238E27FC236}">
                <a16:creationId xmlns:a16="http://schemas.microsoft.com/office/drawing/2014/main" id="{C6F03180-33FE-F23E-49BD-6CF9D17376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4361" y="3722286"/>
            <a:ext cx="1050682" cy="1050682"/>
          </a:xfrm>
          <a:prstGeom prst="rect">
            <a:avLst/>
          </a:prstGeom>
        </p:spPr>
      </p:pic>
    </p:spTree>
    <p:extLst>
      <p:ext uri="{BB962C8B-B14F-4D97-AF65-F5344CB8AC3E}">
        <p14:creationId xmlns:p14="http://schemas.microsoft.com/office/powerpoint/2010/main" val="421142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3;p3">
            <a:extLst>
              <a:ext uri="{FF2B5EF4-FFF2-40B4-BE49-F238E27FC236}">
                <a16:creationId xmlns:a16="http://schemas.microsoft.com/office/drawing/2014/main" id="{50EFD636-3758-5F47-8BB5-6505F5A8FBBE}"/>
              </a:ext>
            </a:extLst>
          </p:cNvPr>
          <p:cNvSpPr txBox="1">
            <a:spLocks/>
          </p:cNvSpPr>
          <p:nvPr/>
        </p:nvSpPr>
        <p:spPr>
          <a:xfrm>
            <a:off x="1453662" y="365125"/>
            <a:ext cx="9900138" cy="924413"/>
          </a:xfrm>
          <a:prstGeom prst="rect">
            <a:avLst/>
          </a:prstGeom>
          <a:noFill/>
          <a:ln>
            <a:noFill/>
          </a:ln>
        </p:spPr>
        <p:txBody>
          <a:bodyPr spcFirstLastPara="1" vert="horz" wrap="square" lIns="91425" tIns="45700" rIns="91425" bIns="4570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Problemática</a:t>
            </a:r>
            <a:endParaRPr lang="es-CL" dirty="0">
              <a:solidFill>
                <a:srgbClr val="04A49C"/>
              </a:solidFill>
              <a:cs typeface="Calibri Light"/>
            </a:endParaRPr>
          </a:p>
        </p:txBody>
      </p:sp>
      <p:sp>
        <p:nvSpPr>
          <p:cNvPr id="3" name="Google Shape;184;p3">
            <a:extLst>
              <a:ext uri="{FF2B5EF4-FFF2-40B4-BE49-F238E27FC236}">
                <a16:creationId xmlns:a16="http://schemas.microsoft.com/office/drawing/2014/main" id="{0F7A0326-86DA-501C-ED43-C7ECBEE988A9}"/>
              </a:ext>
            </a:extLst>
          </p:cNvPr>
          <p:cNvSpPr txBox="1">
            <a:spLocks/>
          </p:cNvSpPr>
          <p:nvPr/>
        </p:nvSpPr>
        <p:spPr>
          <a:xfrm>
            <a:off x="799444" y="1199103"/>
            <a:ext cx="10515600" cy="4887425"/>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dk1"/>
              </a:buClr>
              <a:buSzPts val="2200"/>
            </a:pPr>
            <a:endParaRPr lang="es-CL" sz="2200" dirty="0"/>
          </a:p>
          <a:p>
            <a:pPr marL="342900" indent="-342900" algn="l">
              <a:buClr>
                <a:schemeClr val="dk1"/>
              </a:buClr>
              <a:buSzPts val="2200"/>
              <a:buChar char="•"/>
            </a:pPr>
            <a:r>
              <a:rPr lang="es-CL" sz="2200" dirty="0">
                <a:ea typeface="+mn-lt"/>
                <a:cs typeface="+mn-lt"/>
              </a:rPr>
              <a:t>La planificación busca maximizar el uso de los recursos para cumplir con la demanda, minimizando paros planeados (PP) y maximizando los </a:t>
            </a:r>
            <a:r>
              <a:rPr lang="es-CL" sz="2200" dirty="0" err="1">
                <a:ea typeface="+mn-lt"/>
                <a:cs typeface="+mn-lt"/>
              </a:rPr>
              <a:t>KPIs</a:t>
            </a:r>
            <a:r>
              <a:rPr lang="es-CL" sz="2200" dirty="0">
                <a:ea typeface="+mn-lt"/>
                <a:cs typeface="+mn-lt"/>
              </a:rPr>
              <a:t>.</a:t>
            </a:r>
          </a:p>
          <a:p>
            <a:pPr marL="342900" indent="-342900" algn="l">
              <a:buClr>
                <a:srgbClr val="000000"/>
              </a:buClr>
              <a:buSzPts val="2200"/>
              <a:buFont typeface="Arial" panose="020B0604020202020204" pitchFamily="34" charset="0"/>
              <a:buChar char="•"/>
            </a:pPr>
            <a:endParaRPr lang="es-CL" sz="2200" dirty="0">
              <a:ea typeface="+mn-lt"/>
              <a:cs typeface="+mn-lt"/>
            </a:endParaRPr>
          </a:p>
          <a:p>
            <a:pPr marL="342900" indent="-342900" algn="l">
              <a:buSzPts val="2200"/>
              <a:buChar char="•"/>
            </a:pPr>
            <a:r>
              <a:rPr lang="es-CL" sz="2200" dirty="0">
                <a:ea typeface="+mn-lt"/>
                <a:cs typeface="+mn-lt"/>
              </a:rPr>
              <a:t>Se realiza manualmente en MS Excel ©, lo que es lento y requiere experiencia específica.</a:t>
            </a:r>
            <a:endParaRPr lang="es-CL" dirty="0">
              <a:cs typeface="Calibri"/>
            </a:endParaRPr>
          </a:p>
          <a:p>
            <a:pPr marL="342900" indent="-342900" algn="l">
              <a:buSzPts val="2200"/>
              <a:buChar char="•"/>
            </a:pPr>
            <a:endParaRPr lang="es-CL" sz="2200" dirty="0">
              <a:ea typeface="+mn-lt"/>
              <a:cs typeface="+mn-lt"/>
            </a:endParaRPr>
          </a:p>
          <a:p>
            <a:pPr marL="342900" indent="-342900" algn="l">
              <a:buSzPts val="2200"/>
              <a:buChar char="•"/>
            </a:pPr>
            <a:r>
              <a:rPr lang="es-CL" sz="2200" dirty="0">
                <a:ea typeface="+mn-lt"/>
                <a:cs typeface="+mn-lt"/>
              </a:rPr>
              <a:t>La demanda semanal es variable, por lo que exige rapidez en la reprogramación.</a:t>
            </a:r>
            <a:endParaRPr lang="es-CL" dirty="0">
              <a:cs typeface="Calibri"/>
            </a:endParaRPr>
          </a:p>
          <a:p>
            <a:pPr marL="342900" indent="-342900" algn="l">
              <a:buSzPts val="2200"/>
              <a:buChar char="•"/>
            </a:pPr>
            <a:endParaRPr lang="es-CL" sz="2200" dirty="0">
              <a:ea typeface="+mn-lt"/>
              <a:cs typeface="+mn-lt"/>
            </a:endParaRPr>
          </a:p>
          <a:p>
            <a:pPr marL="342900" indent="-342900" algn="l">
              <a:buSzPts val="2200"/>
              <a:buChar char="•"/>
            </a:pPr>
            <a:r>
              <a:rPr lang="es-CL" sz="2200" dirty="0">
                <a:ea typeface="+mn-lt"/>
                <a:cs typeface="+mn-lt"/>
              </a:rPr>
              <a:t>Dificultades para delegar esta tarea a nuevos empleados debido a la complejidad y experiencia necesaria.</a:t>
            </a:r>
            <a:endParaRPr lang="es-CL" dirty="0">
              <a:ea typeface="+mn-lt"/>
              <a:cs typeface="+mn-lt"/>
            </a:endParaRPr>
          </a:p>
          <a:p>
            <a:pPr marL="342900" indent="-342900" algn="l">
              <a:spcBef>
                <a:spcPts val="0"/>
              </a:spcBef>
              <a:buClr>
                <a:srgbClr val="000000"/>
              </a:buClr>
              <a:buSzPts val="2200"/>
              <a:buFont typeface="Arial" panose="020B0604020202020204" pitchFamily="34" charset="0"/>
              <a:buChar char="•"/>
            </a:pPr>
            <a:endParaRPr lang="es-CL" sz="2200" dirty="0">
              <a:cs typeface="Calibri"/>
            </a:endParaRPr>
          </a:p>
          <a:p>
            <a:pPr algn="l">
              <a:buClr>
                <a:schemeClr val="dk1"/>
              </a:buClr>
              <a:buSzPts val="2200"/>
            </a:pPr>
            <a:endParaRPr lang="es-CL" sz="2200" dirty="0"/>
          </a:p>
          <a:p>
            <a:pPr algn="l">
              <a:buClr>
                <a:schemeClr val="dk1"/>
              </a:buClr>
              <a:buSzPts val="2200"/>
            </a:pPr>
            <a:endParaRPr lang="es-CL" sz="2200" dirty="0"/>
          </a:p>
        </p:txBody>
      </p:sp>
      <p:pic>
        <p:nvPicPr>
          <p:cNvPr id="6" name="Imagen 5" descr="Fichier:Microsoft Excel 2013-2019 logo.svg — Wikipédia">
            <a:extLst>
              <a:ext uri="{FF2B5EF4-FFF2-40B4-BE49-F238E27FC236}">
                <a16:creationId xmlns:a16="http://schemas.microsoft.com/office/drawing/2014/main" id="{AD18B26D-FB34-0954-F40F-23394BEF427F}"/>
              </a:ext>
            </a:extLst>
          </p:cNvPr>
          <p:cNvPicPr>
            <a:picLocks noChangeAspect="1"/>
          </p:cNvPicPr>
          <p:nvPr/>
        </p:nvPicPr>
        <p:blipFill>
          <a:blip r:embed="rId2"/>
          <a:stretch>
            <a:fillRect/>
          </a:stretch>
        </p:blipFill>
        <p:spPr>
          <a:xfrm>
            <a:off x="2456119" y="3126284"/>
            <a:ext cx="487516" cy="480039"/>
          </a:xfrm>
          <a:prstGeom prst="rect">
            <a:avLst/>
          </a:prstGeom>
        </p:spPr>
      </p:pic>
      <p:pic>
        <p:nvPicPr>
          <p:cNvPr id="7" name="Gráfico 6" descr="Reloj de arena terminado con relleno sólido">
            <a:extLst>
              <a:ext uri="{FF2B5EF4-FFF2-40B4-BE49-F238E27FC236}">
                <a16:creationId xmlns:a16="http://schemas.microsoft.com/office/drawing/2014/main" id="{A34CE576-EC0B-4CB9-4746-F9CB18958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3635" y="3126284"/>
            <a:ext cx="478972" cy="478972"/>
          </a:xfrm>
          <a:prstGeom prst="rect">
            <a:avLst/>
          </a:prstGeom>
        </p:spPr>
      </p:pic>
      <p:pic>
        <p:nvPicPr>
          <p:cNvPr id="8" name="Gráfico 7" descr="Gráfico de barras con tendencia bajista con relleno sólido">
            <a:extLst>
              <a:ext uri="{FF2B5EF4-FFF2-40B4-BE49-F238E27FC236}">
                <a16:creationId xmlns:a16="http://schemas.microsoft.com/office/drawing/2014/main" id="{61939301-0D73-B92D-4230-70923F8681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0469" y="3848373"/>
            <a:ext cx="526483" cy="526483"/>
          </a:xfrm>
          <a:prstGeom prst="rect">
            <a:avLst/>
          </a:prstGeom>
        </p:spPr>
      </p:pic>
      <p:pic>
        <p:nvPicPr>
          <p:cNvPr id="9" name="Gráfico 8" descr="Gráfico de barras con tendencia alcista con relleno sólido">
            <a:extLst>
              <a:ext uri="{FF2B5EF4-FFF2-40B4-BE49-F238E27FC236}">
                <a16:creationId xmlns:a16="http://schemas.microsoft.com/office/drawing/2014/main" id="{8E4ACFFA-ED13-0902-577A-2EA0450E3A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2655" y="3833994"/>
            <a:ext cx="517814" cy="540862"/>
          </a:xfrm>
          <a:prstGeom prst="rect">
            <a:avLst/>
          </a:prstGeom>
        </p:spPr>
      </p:pic>
      <p:pic>
        <p:nvPicPr>
          <p:cNvPr id="10" name="Gráfico 9" descr="Lista de comprobación con relleno sólido">
            <a:extLst>
              <a:ext uri="{FF2B5EF4-FFF2-40B4-BE49-F238E27FC236}">
                <a16:creationId xmlns:a16="http://schemas.microsoft.com/office/drawing/2014/main" id="{997EFFDD-CD95-6A83-7D7B-7A21B24507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272" y="1967820"/>
            <a:ext cx="486561" cy="486561"/>
          </a:xfrm>
          <a:prstGeom prst="rect">
            <a:avLst/>
          </a:prstGeom>
        </p:spPr>
      </p:pic>
      <p:pic>
        <p:nvPicPr>
          <p:cNvPr id="11" name="Gráfico 10" descr="Indicador con relleno sólido">
            <a:extLst>
              <a:ext uri="{FF2B5EF4-FFF2-40B4-BE49-F238E27FC236}">
                <a16:creationId xmlns:a16="http://schemas.microsoft.com/office/drawing/2014/main" id="{FD258E64-39AE-9ED1-CA19-9A9FBF13B4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09161" y="1821513"/>
            <a:ext cx="758704" cy="758704"/>
          </a:xfrm>
          <a:prstGeom prst="rect">
            <a:avLst/>
          </a:prstGeom>
        </p:spPr>
      </p:pic>
      <p:pic>
        <p:nvPicPr>
          <p:cNvPr id="5" name="Gráfico 4" descr="Workflow contorno">
            <a:extLst>
              <a:ext uri="{FF2B5EF4-FFF2-40B4-BE49-F238E27FC236}">
                <a16:creationId xmlns:a16="http://schemas.microsoft.com/office/drawing/2014/main" id="{20637C6D-8FC1-44E2-03A0-1A76BACE4D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17928" y="5115326"/>
            <a:ext cx="686790" cy="686790"/>
          </a:xfrm>
          <a:prstGeom prst="rect">
            <a:avLst/>
          </a:prstGeom>
        </p:spPr>
      </p:pic>
    </p:spTree>
    <p:extLst>
      <p:ext uri="{BB962C8B-B14F-4D97-AF65-F5344CB8AC3E}">
        <p14:creationId xmlns:p14="http://schemas.microsoft.com/office/powerpoint/2010/main" val="424143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3;p3">
            <a:extLst>
              <a:ext uri="{FF2B5EF4-FFF2-40B4-BE49-F238E27FC236}">
                <a16:creationId xmlns:a16="http://schemas.microsoft.com/office/drawing/2014/main" id="{50EFD636-3758-5F47-8BB5-6505F5A8FBBE}"/>
              </a:ext>
            </a:extLst>
          </p:cNvPr>
          <p:cNvSpPr txBox="1">
            <a:spLocks/>
          </p:cNvSpPr>
          <p:nvPr/>
        </p:nvSpPr>
        <p:spPr>
          <a:xfrm>
            <a:off x="1453662" y="365125"/>
            <a:ext cx="9900138" cy="924413"/>
          </a:xfrm>
          <a:prstGeom prst="rect">
            <a:avLst/>
          </a:prstGeom>
          <a:noFill/>
          <a:ln>
            <a:noFill/>
          </a:ln>
        </p:spPr>
        <p:txBody>
          <a:bodyPr spcFirstLastPara="1" vert="horz" wrap="square" lIns="91425" tIns="45700" rIns="91425" bIns="4570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Calibri"/>
              <a:buNone/>
            </a:pPr>
            <a:r>
              <a:rPr lang="es-CL" dirty="0">
                <a:solidFill>
                  <a:srgbClr val="04A49C"/>
                </a:solidFill>
              </a:rPr>
              <a:t>Justificación</a:t>
            </a:r>
          </a:p>
        </p:txBody>
      </p:sp>
      <p:sp>
        <p:nvSpPr>
          <p:cNvPr id="3" name="Google Shape;184;p3">
            <a:extLst>
              <a:ext uri="{FF2B5EF4-FFF2-40B4-BE49-F238E27FC236}">
                <a16:creationId xmlns:a16="http://schemas.microsoft.com/office/drawing/2014/main" id="{0F7A0326-86DA-501C-ED43-C7ECBEE988A9}"/>
              </a:ext>
            </a:extLst>
          </p:cNvPr>
          <p:cNvSpPr txBox="1">
            <a:spLocks/>
          </p:cNvSpPr>
          <p:nvPr/>
        </p:nvSpPr>
        <p:spPr>
          <a:xfrm>
            <a:off x="838200" y="1289538"/>
            <a:ext cx="10515600" cy="4887425"/>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a:buChar char="•"/>
            </a:pPr>
            <a:r>
              <a:rPr lang="es-CL" sz="2200" dirty="0">
                <a:ea typeface="+mn-lt"/>
                <a:cs typeface="+mn-lt"/>
              </a:rPr>
              <a:t>La planificación impacta directamente los costos de producción.</a:t>
            </a:r>
            <a:endParaRPr lang="es-ES" dirty="0"/>
          </a:p>
          <a:p>
            <a:pPr marL="285750" indent="-285750" algn="l">
              <a:buFont typeface="Arial"/>
              <a:buChar char="•"/>
            </a:pPr>
            <a:endParaRPr lang="es-CL" sz="2200" dirty="0">
              <a:ea typeface="+mn-lt"/>
              <a:cs typeface="+mn-lt"/>
            </a:endParaRPr>
          </a:p>
          <a:p>
            <a:pPr marL="285750" indent="-285750" algn="l">
              <a:buFont typeface="Arial"/>
              <a:buChar char="•"/>
            </a:pPr>
            <a:r>
              <a:rPr lang="es-CL" sz="2200" b="1" dirty="0">
                <a:solidFill>
                  <a:srgbClr val="04A49C"/>
                </a:solidFill>
                <a:ea typeface="+mn-lt"/>
                <a:cs typeface="+mn-lt"/>
              </a:rPr>
              <a:t>Beneficios de la solución:</a:t>
            </a:r>
            <a:endParaRPr lang="es-CL" b="1" dirty="0">
              <a:solidFill>
                <a:srgbClr val="04A49C"/>
              </a:solidFill>
              <a:ea typeface="+mn-lt"/>
              <a:cs typeface="+mn-lt"/>
            </a:endParaRPr>
          </a:p>
          <a:p>
            <a:pPr marL="742950" lvl="1" indent="-285750" algn="l">
              <a:buFont typeface="Courier New"/>
              <a:buChar char="o"/>
            </a:pPr>
            <a:r>
              <a:rPr lang="es-CL" sz="2200" dirty="0">
                <a:ea typeface="+mn-lt"/>
                <a:cs typeface="+mn-lt"/>
              </a:rPr>
              <a:t>Libera tiempo al coordinador, reduciendo paros inesperados y costos.</a:t>
            </a:r>
          </a:p>
          <a:p>
            <a:pPr marL="742950" lvl="1" indent="-285750" algn="l">
              <a:buFont typeface="Courier New"/>
              <a:buChar char="o"/>
            </a:pPr>
            <a:r>
              <a:rPr lang="es-CL" sz="2200" dirty="0">
                <a:ea typeface="+mn-lt"/>
                <a:cs typeface="+mn-lt"/>
              </a:rPr>
              <a:t>Facilita la transferencia de conocimiento a nuevos empleados, descentralizando la programación.</a:t>
            </a:r>
          </a:p>
          <a:p>
            <a:pPr marL="742950" lvl="1" indent="-285750" algn="l">
              <a:buFont typeface="Courier New"/>
              <a:buChar char="o"/>
            </a:pPr>
            <a:endParaRPr lang="es-CL" sz="1800" dirty="0">
              <a:ea typeface="+mn-lt"/>
              <a:cs typeface="+mn-lt"/>
            </a:endParaRPr>
          </a:p>
          <a:p>
            <a:pPr marL="285750" indent="-285750" algn="l">
              <a:buFont typeface="Arial"/>
              <a:buChar char="•"/>
            </a:pPr>
            <a:r>
              <a:rPr lang="es-CL" sz="2200" dirty="0">
                <a:ea typeface="+mn-lt"/>
                <a:cs typeface="+mn-lt"/>
              </a:rPr>
              <a:t>Aumenta la velocidad de respuesta a cambios en la demanda.</a:t>
            </a:r>
            <a:endParaRPr lang="es-CL" dirty="0">
              <a:ea typeface="+mn-lt"/>
              <a:cs typeface="+mn-lt"/>
            </a:endParaRPr>
          </a:p>
          <a:p>
            <a:pPr marL="285750" indent="-285750" algn="l">
              <a:buFont typeface="Arial"/>
              <a:buChar char="•"/>
            </a:pPr>
            <a:endParaRPr lang="es-CL" sz="2200" dirty="0">
              <a:ea typeface="+mn-lt"/>
              <a:cs typeface="+mn-lt"/>
            </a:endParaRPr>
          </a:p>
          <a:p>
            <a:pPr marL="285750" indent="-285750" algn="l">
              <a:buFont typeface="Arial"/>
              <a:buChar char="•"/>
            </a:pPr>
            <a:r>
              <a:rPr lang="es-CL" sz="2200" b="1" dirty="0">
                <a:solidFill>
                  <a:srgbClr val="04A49C"/>
                </a:solidFill>
                <a:ea typeface="+mn-lt"/>
                <a:cs typeface="+mn-lt"/>
              </a:rPr>
              <a:t>Propuesta</a:t>
            </a:r>
            <a:r>
              <a:rPr lang="es-CL" sz="2200" dirty="0">
                <a:solidFill>
                  <a:srgbClr val="04A49C"/>
                </a:solidFill>
                <a:ea typeface="+mn-lt"/>
                <a:cs typeface="+mn-lt"/>
              </a:rPr>
              <a:t>:</a:t>
            </a:r>
            <a:r>
              <a:rPr lang="es-CL" sz="2200" dirty="0">
                <a:ea typeface="+mn-lt"/>
                <a:cs typeface="+mn-lt"/>
              </a:rPr>
              <a:t> Automatización con Python, ofreciendo escalabilidad e integración con sistemas más avanzados.</a:t>
            </a:r>
            <a:endParaRPr lang="es-CL" dirty="0">
              <a:ea typeface="+mn-lt"/>
              <a:cs typeface="+mn-lt"/>
            </a:endParaRPr>
          </a:p>
          <a:p>
            <a:pPr algn="l">
              <a:buSzPts val="2200"/>
            </a:pPr>
            <a:endParaRPr lang="es-CL" sz="2200" dirty="0">
              <a:cs typeface="Calibri"/>
            </a:endParaRPr>
          </a:p>
        </p:txBody>
      </p:sp>
      <p:pic>
        <p:nvPicPr>
          <p:cNvPr id="5" name="Imagen 4" descr="Python icon - Free download on Iconfinder">
            <a:extLst>
              <a:ext uri="{FF2B5EF4-FFF2-40B4-BE49-F238E27FC236}">
                <a16:creationId xmlns:a16="http://schemas.microsoft.com/office/drawing/2014/main" id="{CB7CDED5-6FAE-D48E-2A9F-3F6F2DD9F97E}"/>
              </a:ext>
            </a:extLst>
          </p:cNvPr>
          <p:cNvPicPr>
            <a:picLocks noChangeAspect="1"/>
          </p:cNvPicPr>
          <p:nvPr/>
        </p:nvPicPr>
        <p:blipFill>
          <a:blip r:embed="rId2"/>
          <a:stretch>
            <a:fillRect/>
          </a:stretch>
        </p:blipFill>
        <p:spPr>
          <a:xfrm>
            <a:off x="7048982" y="5240437"/>
            <a:ext cx="929834" cy="920188"/>
          </a:xfrm>
          <a:prstGeom prst="rect">
            <a:avLst/>
          </a:prstGeom>
        </p:spPr>
      </p:pic>
      <p:pic>
        <p:nvPicPr>
          <p:cNvPr id="7" name="Imagen 6" descr="Job ad Sierra Leone : Manager of Talent Activation - EMEA (remote) - Bo">
            <a:extLst>
              <a:ext uri="{FF2B5EF4-FFF2-40B4-BE49-F238E27FC236}">
                <a16:creationId xmlns:a16="http://schemas.microsoft.com/office/drawing/2014/main" id="{C2A8F7AD-79E2-6ADB-BF8C-9685E83D0BB5}"/>
              </a:ext>
            </a:extLst>
          </p:cNvPr>
          <p:cNvPicPr>
            <a:picLocks noChangeAspect="1"/>
          </p:cNvPicPr>
          <p:nvPr/>
        </p:nvPicPr>
        <p:blipFill>
          <a:blip r:embed="rId3"/>
          <a:stretch>
            <a:fillRect/>
          </a:stretch>
        </p:blipFill>
        <p:spPr>
          <a:xfrm>
            <a:off x="7974958" y="5161000"/>
            <a:ext cx="2743198" cy="1088707"/>
          </a:xfrm>
          <a:prstGeom prst="rect">
            <a:avLst/>
          </a:prstGeom>
        </p:spPr>
      </p:pic>
    </p:spTree>
    <p:extLst>
      <p:ext uri="{BB962C8B-B14F-4D97-AF65-F5344CB8AC3E}">
        <p14:creationId xmlns:p14="http://schemas.microsoft.com/office/powerpoint/2010/main" val="3265527710"/>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8151</TotalTime>
  <Words>3630</Words>
  <Application>Microsoft Macintosh PowerPoint</Application>
  <PresentationFormat>Panorámica</PresentationFormat>
  <Paragraphs>729</Paragraphs>
  <Slides>34</Slides>
  <Notes>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34</vt:i4>
      </vt:variant>
    </vt:vector>
  </HeadingPairs>
  <TitlesOfParts>
    <vt:vector size="43" baseType="lpstr">
      <vt:lpstr>Arial,Sans-Serif</vt:lpstr>
      <vt:lpstr>Aptos</vt:lpstr>
      <vt:lpstr>Arial</vt:lpstr>
      <vt:lpstr>Calibri</vt:lpstr>
      <vt:lpstr>Calibri Light</vt:lpstr>
      <vt:lpstr>Cambria Math</vt:lpstr>
      <vt:lpstr>Courier New</vt:lpstr>
      <vt:lpstr>1_Tema de Office</vt:lpstr>
      <vt:lpstr>2_Tema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matemático: definiciones para formulación</vt:lpstr>
      <vt:lpstr>Modelo matemático: definiciones para formulación</vt:lpstr>
      <vt:lpstr>Modelo matemático: definiciones para formulación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Rodriguez</dc:creator>
  <cp:lastModifiedBy>da zhu</cp:lastModifiedBy>
  <cp:revision>45</cp:revision>
  <dcterms:created xsi:type="dcterms:W3CDTF">2022-08-26T15:29:11Z</dcterms:created>
  <dcterms:modified xsi:type="dcterms:W3CDTF">2024-11-21T14:11:37Z</dcterms:modified>
</cp:coreProperties>
</file>